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30"/>
  </p:notesMasterIdLst>
  <p:sldIdLst>
    <p:sldId id="280" r:id="rId2"/>
    <p:sldId id="273" r:id="rId3"/>
    <p:sldId id="300" r:id="rId4"/>
    <p:sldId id="301" r:id="rId5"/>
    <p:sldId id="302" r:id="rId6"/>
    <p:sldId id="303" r:id="rId7"/>
    <p:sldId id="304" r:id="rId8"/>
    <p:sldId id="305" r:id="rId9"/>
    <p:sldId id="281" r:id="rId10"/>
    <p:sldId id="306" r:id="rId11"/>
    <p:sldId id="284" r:id="rId12"/>
    <p:sldId id="285" r:id="rId13"/>
    <p:sldId id="286" r:id="rId14"/>
    <p:sldId id="287" r:id="rId15"/>
    <p:sldId id="288" r:id="rId16"/>
    <p:sldId id="289" r:id="rId17"/>
    <p:sldId id="291" r:id="rId18"/>
    <p:sldId id="290" r:id="rId19"/>
    <p:sldId id="292" r:id="rId20"/>
    <p:sldId id="293" r:id="rId21"/>
    <p:sldId id="299" r:id="rId22"/>
    <p:sldId id="294" r:id="rId23"/>
    <p:sldId id="264" r:id="rId24"/>
    <p:sldId id="295" r:id="rId25"/>
    <p:sldId id="296" r:id="rId26"/>
    <p:sldId id="310" r:id="rId27"/>
    <p:sldId id="311" r:id="rId28"/>
    <p:sldId id="297" r:id="rId29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2E1E"/>
    <a:srgbClr val="E23466"/>
    <a:srgbClr val="003366"/>
    <a:srgbClr val="92A4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81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32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17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biçemleri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C1CE029-C4E1-4083-9BBA-250E880BFE4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9FA6BA-62A6-49E5-880B-4ED48AB6CCD3}" type="slidenum">
              <a:rPr lang="tr-TR"/>
              <a:pPr/>
              <a:t>3</a:t>
            </a:fld>
            <a:endParaRPr lang="tr-TR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382926-1F72-4767-A78B-64D019A6BE1B}" type="slidenum">
              <a:rPr lang="tr-TR"/>
              <a:pPr/>
              <a:t>4</a:t>
            </a:fld>
            <a:endParaRPr lang="tr-TR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71EE16-7CA7-4592-AE71-27F61946947A}" type="slidenum">
              <a:rPr lang="tr-TR"/>
              <a:pPr/>
              <a:t>5</a:t>
            </a:fld>
            <a:endParaRPr lang="tr-TR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pitchFamily="34" charset="0"/>
              </a:endParaRPr>
            </a:p>
          </p:txBody>
        </p:sp>
      </p:grpSp>
      <p:sp>
        <p:nvSpPr>
          <p:cNvPr id="1085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Asıl başlık stili için tıklatın</a:t>
            </a:r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Asıl alt başlık stilini düzenlemek için tıklatın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97E7AA-4E23-421A-94AB-F15F0A564D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F3DE0-2C15-4401-8670-84DEEEA7C2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5B470-0CB8-4FBB-8753-9D0D425D0E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Başlık, İçerik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5972A-D561-4526-9DFE-9F3A62AC53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43B3E-6570-471B-A003-ED33FDBF2B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A72FC-BD35-4E47-B18F-E5567F3BAB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17903-7159-4EA6-9E89-6392E6BB31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02AE-A630-4EC3-8A0A-F0AA065D23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BDF77-B4DB-45DB-8184-BA815B6BFD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509A1-B702-4043-A292-78FEB9FE20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3B115-A716-4104-AA13-3691886472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23396-56FA-4314-8BA4-8878BB92FA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2DEB7-EFF4-4BD0-AAFF-458FCB5FC1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BFB2C-3E4D-4D51-9F4A-2FF0F22CD6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7523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107524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pitchFamily="34" charset="0"/>
              </a:endParaRPr>
            </a:p>
          </p:txBody>
        </p:sp>
        <p:sp>
          <p:nvSpPr>
            <p:cNvPr id="107525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Asıl başlık stili için tıklatın</a:t>
            </a:r>
          </a:p>
        </p:txBody>
      </p:sp>
      <p:sp>
        <p:nvSpPr>
          <p:cNvPr id="5124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Asıl metin stillerini düzenlemek için tıklatın</a:t>
            </a:r>
          </a:p>
          <a:p>
            <a:pPr lvl="1"/>
            <a:r>
              <a:rPr lang="en-GB" smtClean="0"/>
              <a:t>İkinci düzey</a:t>
            </a:r>
          </a:p>
          <a:p>
            <a:pPr lvl="2"/>
            <a:r>
              <a:rPr lang="en-GB" smtClean="0"/>
              <a:t>Üçüncü düzey</a:t>
            </a:r>
          </a:p>
          <a:p>
            <a:pPr lvl="3"/>
            <a:r>
              <a:rPr lang="en-GB" smtClean="0"/>
              <a:t>Dördüncü düzey</a:t>
            </a:r>
          </a:p>
          <a:p>
            <a:pPr lvl="4"/>
            <a:r>
              <a:rPr lang="en-GB" smtClean="0"/>
              <a:t>Beşinci düzey</a:t>
            </a:r>
          </a:p>
        </p:txBody>
      </p:sp>
      <p:sp>
        <p:nvSpPr>
          <p:cNvPr id="1075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75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75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83EE8CA-FF74-4C6F-9147-0543D6BABA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7" descr="sutveurunleri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16100" y="4354513"/>
            <a:ext cx="2286000" cy="1571625"/>
          </a:xfrm>
          <a:noFill/>
        </p:spPr>
      </p:pic>
      <p:pic>
        <p:nvPicPr>
          <p:cNvPr id="7171" name="Picture 6" descr="logo_saglik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55650" y="620713"/>
            <a:ext cx="1295400" cy="1295400"/>
          </a:xfrm>
          <a:noFill/>
        </p:spPr>
      </p:pic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539750" y="2708275"/>
            <a:ext cx="7848600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tr-TR" sz="1400" b="1">
              <a:solidFill>
                <a:srgbClr val="DDDDD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Unicode MS" pitchFamily="34" charset="-128"/>
            </a:endParaRPr>
          </a:p>
          <a:p>
            <a:pPr algn="ctr">
              <a:defRPr/>
            </a:pPr>
            <a:r>
              <a:rPr lang="tr-TR" sz="24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OKUL ÇAĞI ÇOCUKLARININ BESLENMESİNDE</a:t>
            </a:r>
          </a:p>
          <a:p>
            <a:pPr algn="ctr">
              <a:defRPr/>
            </a:pPr>
            <a:r>
              <a:rPr lang="tr-TR" sz="40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oadway BT" pitchFamily="82" charset="0"/>
              </a:rPr>
              <a:t>“ SÜT VE SÜT ÜRÜNLERİ ”</a:t>
            </a:r>
            <a:r>
              <a:rPr lang="tr-TR" sz="32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oadway BT" pitchFamily="82" charset="0"/>
              </a:rPr>
              <a:t> </a:t>
            </a:r>
          </a:p>
          <a:p>
            <a:pPr algn="ctr">
              <a:defRPr/>
            </a:pPr>
            <a:endParaRPr lang="tr-TR" sz="320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roadway BT" pitchFamily="82" charset="0"/>
            </a:endParaRPr>
          </a:p>
        </p:txBody>
      </p:sp>
      <p:pic>
        <p:nvPicPr>
          <p:cNvPr id="7173" name="Picture 3" descr="npo00013b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435600" y="4292600"/>
            <a:ext cx="1455738" cy="19812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 w="57150" cap="flat" cmpd="tri">
            <a:solidFill>
              <a:srgbClr val="3333CC"/>
            </a:solidFill>
            <a:prstDash val="dash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tr-TR" sz="2800" b="1" smtClean="0">
                <a:solidFill>
                  <a:srgbClr val="000066"/>
                </a:solidFill>
                <a:latin typeface="Comic Sans MS" pitchFamily="66" charset="0"/>
              </a:rPr>
              <a:t>SÜT VE SÜT ÜRÜNLERİ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3141663"/>
            <a:ext cx="5905500" cy="4114800"/>
          </a:xfrm>
        </p:spPr>
        <p:txBody>
          <a:bodyPr/>
          <a:lstStyle/>
          <a:p>
            <a:pPr eaLnBrk="1" hangingPunct="1">
              <a:buClr>
                <a:srgbClr val="339933"/>
              </a:buClr>
              <a:buFont typeface="Wingdings" pitchFamily="2" charset="2"/>
              <a:buChar char="Ø"/>
            </a:pPr>
            <a:endParaRPr lang="tr-TR" sz="2500" b="1" smtClean="0">
              <a:solidFill>
                <a:srgbClr val="660066"/>
              </a:solidFill>
            </a:endParaRPr>
          </a:p>
          <a:p>
            <a:pPr eaLnBrk="1" hangingPunct="1">
              <a:buClr>
                <a:srgbClr val="339933"/>
              </a:buClr>
              <a:buFont typeface="Wingdings" pitchFamily="2" charset="2"/>
              <a:buChar char="Ø"/>
            </a:pPr>
            <a:endParaRPr lang="tr-TR" sz="2500" b="1" smtClean="0">
              <a:solidFill>
                <a:srgbClr val="660066"/>
              </a:solidFill>
            </a:endParaRPr>
          </a:p>
          <a:p>
            <a:pPr eaLnBrk="1" hangingPunct="1">
              <a:buClr>
                <a:srgbClr val="339933"/>
              </a:buClr>
              <a:buFont typeface="Wingdings" pitchFamily="2" charset="2"/>
              <a:buChar char="Ø"/>
            </a:pPr>
            <a:endParaRPr lang="tr-TR" sz="2500" b="1" smtClean="0">
              <a:solidFill>
                <a:srgbClr val="660066"/>
              </a:solidFill>
            </a:endParaRPr>
          </a:p>
          <a:p>
            <a:pPr eaLnBrk="1" hangingPunct="1"/>
            <a:endParaRPr lang="tr-TR" sz="2500" smtClean="0">
              <a:solidFill>
                <a:srgbClr val="000066"/>
              </a:solidFill>
              <a:latin typeface="Comic Sans MS" pitchFamily="66" charset="0"/>
            </a:endParaRPr>
          </a:p>
        </p:txBody>
      </p:sp>
      <p:pic>
        <p:nvPicPr>
          <p:cNvPr id="14340" name="Picture 4"/>
          <p:cNvPicPr>
            <a:picLocks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35600" y="4941888"/>
            <a:ext cx="2374900" cy="1169987"/>
          </a:xfrm>
          <a:noFill/>
        </p:spPr>
      </p:pic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900113" y="4149725"/>
            <a:ext cx="7632700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263525" indent="-263525">
              <a:buFont typeface="Wingdings" pitchFamily="2" charset="2"/>
              <a:buChar char="Ø"/>
            </a:pPr>
            <a:r>
              <a:rPr lang="tr-TR" sz="2800">
                <a:solidFill>
                  <a:srgbClr val="000066"/>
                </a:solidFill>
                <a:latin typeface="Comic Sans MS" pitchFamily="66" charset="0"/>
              </a:rPr>
              <a:t>Bu gruptan günde iki su bardağı almamız gerekir.</a:t>
            </a:r>
          </a:p>
        </p:txBody>
      </p:sp>
      <p:pic>
        <p:nvPicPr>
          <p:cNvPr id="14342" name="Picture 6"/>
          <p:cNvPicPr>
            <a:picLocks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03350" y="1916113"/>
            <a:ext cx="1981200" cy="1981200"/>
          </a:xfrm>
          <a:noFill/>
        </p:spPr>
      </p:pic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132138" y="2133600"/>
            <a:ext cx="4730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tr-TR" sz="2400" b="1">
                <a:solidFill>
                  <a:srgbClr val="000066"/>
                </a:solidFill>
                <a:latin typeface="Comic Sans MS" pitchFamily="66" charset="0"/>
              </a:rPr>
              <a:t>Süt,yoğurt,peynir,</a:t>
            </a:r>
          </a:p>
          <a:p>
            <a:pPr eaLnBrk="0" hangingPunct="0"/>
            <a:r>
              <a:rPr lang="tr-TR" sz="2400" b="1">
                <a:solidFill>
                  <a:srgbClr val="000066"/>
                </a:solidFill>
                <a:latin typeface="Comic Sans MS" pitchFamily="66" charset="0"/>
              </a:rPr>
              <a:t>çökelek,süt ile yapılan tatlılar.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71600" y="1700213"/>
            <a:ext cx="7377113" cy="44656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3200" b="1" smtClean="0">
                <a:solidFill>
                  <a:schemeClr val="bg2"/>
                </a:solidFill>
                <a:latin typeface="Arial" pitchFamily="34" charset="0"/>
              </a:rPr>
              <a:t>ENERJİ</a:t>
            </a:r>
          </a:p>
          <a:p>
            <a:pPr eaLnBrk="1" hangingPunct="1">
              <a:lnSpc>
                <a:spcPct val="90000"/>
              </a:lnSpc>
            </a:pPr>
            <a:r>
              <a:rPr lang="tr-TR" sz="3200" b="1" smtClean="0">
                <a:solidFill>
                  <a:schemeClr val="bg2"/>
                </a:solidFill>
                <a:latin typeface="Arial" pitchFamily="34" charset="0"/>
              </a:rPr>
              <a:t>PROTEİN</a:t>
            </a:r>
          </a:p>
          <a:p>
            <a:pPr eaLnBrk="1" hangingPunct="1">
              <a:lnSpc>
                <a:spcPct val="90000"/>
              </a:lnSpc>
            </a:pPr>
            <a:r>
              <a:rPr lang="tr-TR" sz="3200" b="1" smtClean="0">
                <a:solidFill>
                  <a:schemeClr val="bg2"/>
                </a:solidFill>
                <a:latin typeface="Arial" pitchFamily="34" charset="0"/>
              </a:rPr>
              <a:t>KARBONHİDRAT (ŞEKER)</a:t>
            </a:r>
          </a:p>
          <a:p>
            <a:pPr eaLnBrk="1" hangingPunct="1">
              <a:lnSpc>
                <a:spcPct val="90000"/>
              </a:lnSpc>
            </a:pPr>
            <a:r>
              <a:rPr lang="tr-TR" sz="3200" b="1" smtClean="0">
                <a:solidFill>
                  <a:schemeClr val="bg2"/>
                </a:solidFill>
                <a:latin typeface="Arial" pitchFamily="34" charset="0"/>
              </a:rPr>
              <a:t>YAĞ</a:t>
            </a:r>
          </a:p>
          <a:p>
            <a:pPr eaLnBrk="1" hangingPunct="1">
              <a:lnSpc>
                <a:spcPct val="90000"/>
              </a:lnSpc>
            </a:pPr>
            <a:r>
              <a:rPr lang="tr-TR" sz="3200" b="1" smtClean="0">
                <a:solidFill>
                  <a:schemeClr val="bg2"/>
                </a:solidFill>
                <a:latin typeface="Arial" pitchFamily="34" charset="0"/>
              </a:rPr>
              <a:t>VİTAMİNLER</a:t>
            </a:r>
          </a:p>
          <a:p>
            <a:pPr eaLnBrk="1" hangingPunct="1">
              <a:lnSpc>
                <a:spcPct val="90000"/>
              </a:lnSpc>
            </a:pPr>
            <a:r>
              <a:rPr lang="tr-TR" sz="3200" b="1" smtClean="0">
                <a:solidFill>
                  <a:schemeClr val="bg2"/>
                </a:solidFill>
                <a:latin typeface="Arial" pitchFamily="34" charset="0"/>
              </a:rPr>
              <a:t>MİNERALLER</a:t>
            </a:r>
          </a:p>
          <a:p>
            <a:pPr eaLnBrk="1" hangingPunct="1">
              <a:lnSpc>
                <a:spcPct val="90000"/>
              </a:lnSpc>
            </a:pPr>
            <a:r>
              <a:rPr lang="tr-TR" sz="3200" b="1" smtClean="0">
                <a:solidFill>
                  <a:schemeClr val="bg2"/>
                </a:solidFill>
                <a:latin typeface="Arial" pitchFamily="34" charset="0"/>
              </a:rPr>
              <a:t>ENZİMLER/HORMONLAR</a:t>
            </a:r>
          </a:p>
          <a:p>
            <a:pPr eaLnBrk="1" hangingPunct="1">
              <a:lnSpc>
                <a:spcPct val="90000"/>
              </a:lnSpc>
            </a:pPr>
            <a:r>
              <a:rPr lang="tr-TR" sz="3200" b="1" smtClean="0">
                <a:solidFill>
                  <a:schemeClr val="bg2"/>
                </a:solidFill>
                <a:latin typeface="Arial" pitchFamily="34" charset="0"/>
              </a:rPr>
              <a:t>BAĞIŞIKLIK MADDELERİ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151687" cy="950913"/>
          </a:xfrm>
        </p:spPr>
        <p:txBody>
          <a:bodyPr/>
          <a:lstStyle/>
          <a:p>
            <a:pPr eaLnBrk="1" hangingPunct="1"/>
            <a:r>
              <a:rPr lang="tr-TR" b="1" smtClean="0"/>
              <a:t>NEDEN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533400"/>
            <a:ext cx="5532437" cy="792163"/>
          </a:xfrm>
        </p:spPr>
        <p:txBody>
          <a:bodyPr/>
          <a:lstStyle/>
          <a:p>
            <a:pPr eaLnBrk="1" hangingPunct="1"/>
            <a:r>
              <a:rPr lang="tr-TR" sz="3200" b="1" smtClean="0"/>
              <a:t>KALSİYUM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1625" y="2325688"/>
            <a:ext cx="6688138" cy="2341562"/>
          </a:xfrm>
        </p:spPr>
        <p:txBody>
          <a:bodyPr/>
          <a:lstStyle/>
          <a:p>
            <a:pPr eaLnBrk="1" hangingPunct="1"/>
            <a:r>
              <a:rPr lang="tr-TR" b="1" smtClean="0">
                <a:solidFill>
                  <a:schemeClr val="bg2"/>
                </a:solidFill>
              </a:rPr>
              <a:t>Kemik ve diş gelişmesi için gerekli bir mineraldir.</a:t>
            </a:r>
            <a:endParaRPr lang="tr-TR" b="1" smtClean="0">
              <a:solidFill>
                <a:schemeClr val="bg2"/>
              </a:solidFill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b="1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533400"/>
            <a:ext cx="5532437" cy="792163"/>
          </a:xfrm>
        </p:spPr>
        <p:txBody>
          <a:bodyPr/>
          <a:lstStyle/>
          <a:p>
            <a:pPr eaLnBrk="1" hangingPunct="1"/>
            <a:r>
              <a:rPr lang="tr-TR" sz="3200" b="1" smtClean="0"/>
              <a:t>A VİTAMİNİ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1625" y="2325688"/>
            <a:ext cx="6688138" cy="2341562"/>
          </a:xfrm>
        </p:spPr>
        <p:txBody>
          <a:bodyPr/>
          <a:lstStyle/>
          <a:p>
            <a:pPr eaLnBrk="1" hangingPunct="1"/>
            <a:r>
              <a:rPr lang="tr-TR" b="1" smtClean="0">
                <a:solidFill>
                  <a:schemeClr val="bg2"/>
                </a:solidFill>
              </a:rPr>
              <a:t>Mukozalar ve görme üzerinde etkilerinin yanında, enfeksiyonlara karşı koruyucu özellikleri sağlar</a:t>
            </a:r>
            <a:endParaRPr lang="tr-TR" b="1" smtClean="0">
              <a:solidFill>
                <a:schemeClr val="bg2"/>
              </a:solidFill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b="1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533400"/>
            <a:ext cx="5532437" cy="792163"/>
          </a:xfrm>
        </p:spPr>
        <p:txBody>
          <a:bodyPr/>
          <a:lstStyle/>
          <a:p>
            <a:pPr eaLnBrk="1" hangingPunct="1"/>
            <a:r>
              <a:rPr lang="tr-TR" sz="3200" b="1" smtClean="0"/>
              <a:t>D VİTAMİNİ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1625" y="2325688"/>
            <a:ext cx="6688138" cy="2341562"/>
          </a:xfrm>
        </p:spPr>
        <p:txBody>
          <a:bodyPr/>
          <a:lstStyle/>
          <a:p>
            <a:pPr eaLnBrk="1" hangingPunct="1"/>
            <a:r>
              <a:rPr lang="tr-TR" b="1" smtClean="0">
                <a:solidFill>
                  <a:schemeClr val="bg2"/>
                </a:solidFill>
              </a:rPr>
              <a:t>Vücudumuzda Kalsiyum ve Fosforum emilimini arttırır.</a:t>
            </a:r>
          </a:p>
          <a:p>
            <a:pPr eaLnBrk="1" hangingPunct="1"/>
            <a:r>
              <a:rPr lang="tr-TR" b="1" smtClean="0">
                <a:solidFill>
                  <a:schemeClr val="bg2"/>
                </a:solidFill>
              </a:rPr>
              <a:t>Kalsiyum ve Fosforun kemik ve dişlerde depolanmasını sağlayarak yapılarının daha sağlam ve güçlü olmasına yardımcı olur</a:t>
            </a:r>
            <a:endParaRPr lang="tr-TR" b="1" smtClean="0">
              <a:solidFill>
                <a:schemeClr val="bg2"/>
              </a:solidFill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500" b="1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533400"/>
            <a:ext cx="5532437" cy="792163"/>
          </a:xfrm>
        </p:spPr>
        <p:txBody>
          <a:bodyPr/>
          <a:lstStyle/>
          <a:p>
            <a:pPr eaLnBrk="1" hangingPunct="1"/>
            <a:r>
              <a:rPr lang="tr-TR" sz="3200" b="1" smtClean="0"/>
              <a:t>K VİTAMİNİ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1625" y="2325688"/>
            <a:ext cx="6688138" cy="23415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500" b="1" smtClean="0">
                <a:solidFill>
                  <a:schemeClr val="bg2"/>
                </a:solidFill>
              </a:rPr>
              <a:t>Vücudunuzda herhangi bir kanama olduğu durumda kanınızın pıhtılaşmasında görevli olan proteinlerin yapımında görevlidir.</a:t>
            </a:r>
          </a:p>
          <a:p>
            <a:pPr eaLnBrk="1" hangingPunct="1">
              <a:lnSpc>
                <a:spcPct val="90000"/>
              </a:lnSpc>
            </a:pPr>
            <a:r>
              <a:rPr lang="tr-TR" sz="2500" b="1" smtClean="0">
                <a:solidFill>
                  <a:schemeClr val="bg2"/>
                </a:solidFill>
              </a:rPr>
              <a:t> Yani kanamayı durdurur.</a:t>
            </a:r>
            <a:endParaRPr lang="tr-TR" sz="2500" b="1" smtClean="0">
              <a:solidFill>
                <a:schemeClr val="bg2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500" b="1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533400"/>
            <a:ext cx="5532437" cy="792163"/>
          </a:xfrm>
        </p:spPr>
        <p:txBody>
          <a:bodyPr/>
          <a:lstStyle/>
          <a:p>
            <a:pPr eaLnBrk="1" hangingPunct="1"/>
            <a:r>
              <a:rPr lang="tr-TR" sz="3200" b="1" smtClean="0"/>
              <a:t>E VİTAMİNİ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1625" y="2325688"/>
            <a:ext cx="6688138" cy="2341562"/>
          </a:xfrm>
        </p:spPr>
        <p:txBody>
          <a:bodyPr/>
          <a:lstStyle/>
          <a:p>
            <a:pPr eaLnBrk="1" hangingPunct="1"/>
            <a:r>
              <a:rPr lang="tr-TR" b="1" smtClean="0">
                <a:solidFill>
                  <a:schemeClr val="bg2"/>
                </a:solidFill>
              </a:rPr>
              <a:t>Yaşlılık döneminde ortaya çıkabilecek kalp hastalıkları riskini ile </a:t>
            </a:r>
          </a:p>
          <a:p>
            <a:pPr eaLnBrk="1" hangingPunct="1"/>
            <a:r>
              <a:rPr lang="tr-TR" b="1" smtClean="0">
                <a:solidFill>
                  <a:schemeClr val="bg2"/>
                </a:solidFill>
              </a:rPr>
              <a:t>Kanser gibi sağlık sorunları riskini azaltır.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260350"/>
            <a:ext cx="7812087" cy="2663825"/>
          </a:xfrm>
        </p:spPr>
        <p:txBody>
          <a:bodyPr/>
          <a:lstStyle/>
          <a:p>
            <a:pPr eaLnBrk="1" hangingPunct="1"/>
            <a:r>
              <a:rPr lang="tr-TR" sz="3200" b="1" smtClean="0"/>
              <a:t>Riboflavin, Vitamin B1, Vitamin PP, Vitamin B5,Vitamin B6, Vitamin B9, Vitamin H, Vitamin B12 </a:t>
            </a:r>
            <a:br>
              <a:rPr lang="tr-TR" sz="3200" b="1" smtClean="0"/>
            </a:br>
            <a:r>
              <a:rPr lang="tr-TR" sz="3200" b="1" smtClean="0"/>
              <a:t> vitaminleri ise: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73463"/>
            <a:ext cx="8208962" cy="3097212"/>
          </a:xfrm>
        </p:spPr>
        <p:txBody>
          <a:bodyPr/>
          <a:lstStyle/>
          <a:p>
            <a:pPr eaLnBrk="1" hangingPunct="1"/>
            <a:r>
              <a:rPr lang="tr-TR" sz="2500" b="1" smtClean="0">
                <a:solidFill>
                  <a:schemeClr val="bg2"/>
                </a:solidFill>
              </a:rPr>
              <a:t>Deri ve göz sağlığımız için gereklidirler.</a:t>
            </a:r>
          </a:p>
          <a:p>
            <a:pPr eaLnBrk="1" hangingPunct="1"/>
            <a:r>
              <a:rPr lang="tr-TR" sz="2500" b="1" smtClean="0">
                <a:solidFill>
                  <a:schemeClr val="bg2"/>
                </a:solidFill>
              </a:rPr>
              <a:t> Vücudumuzun bütün hücrelerinin enerji oluşumuna yardım ederler</a:t>
            </a:r>
          </a:p>
          <a:p>
            <a:pPr eaLnBrk="1" hangingPunct="1"/>
            <a:r>
              <a:rPr lang="tr-TR" sz="2500" b="1" smtClean="0">
                <a:solidFill>
                  <a:schemeClr val="bg2"/>
                </a:solidFill>
              </a:rPr>
              <a:t>Kan hücrelerinin yapımına katılırlar.</a:t>
            </a:r>
          </a:p>
          <a:p>
            <a:pPr eaLnBrk="1" hangingPunct="1"/>
            <a:r>
              <a:rPr lang="tr-TR" sz="2500" b="1" smtClean="0">
                <a:solidFill>
                  <a:schemeClr val="bg2"/>
                </a:solidFill>
              </a:rPr>
              <a:t> Vücudumuzdaki hücre çoğalmasında azda olsa etkileri vardır</a:t>
            </a:r>
            <a:r>
              <a:rPr lang="tr-TR" sz="2500" b="1" smtClean="0">
                <a:solidFill>
                  <a:srgbClr val="009900"/>
                </a:solidFill>
              </a:rPr>
              <a:t>.</a:t>
            </a:r>
            <a:r>
              <a:rPr lang="tr-TR" sz="2500" b="1" smtClean="0">
                <a:solidFill>
                  <a:schemeClr val="bg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533400"/>
            <a:ext cx="5532437" cy="792163"/>
          </a:xfrm>
        </p:spPr>
        <p:txBody>
          <a:bodyPr/>
          <a:lstStyle/>
          <a:p>
            <a:pPr eaLnBrk="1" hangingPunct="1"/>
            <a:r>
              <a:rPr lang="tr-TR" sz="3200" b="1" smtClean="0"/>
              <a:t>PROTEİN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1625" y="2325688"/>
            <a:ext cx="6688138" cy="2341562"/>
          </a:xfrm>
        </p:spPr>
        <p:txBody>
          <a:bodyPr/>
          <a:lstStyle/>
          <a:p>
            <a:pPr eaLnBrk="1" hangingPunct="1"/>
            <a:r>
              <a:rPr lang="tr-TR" b="1" smtClean="0">
                <a:solidFill>
                  <a:schemeClr val="bg2"/>
                </a:solidFill>
              </a:rPr>
              <a:t>Vücudumuzun büyümesini ve gelişmesini sağlar.</a:t>
            </a:r>
          </a:p>
          <a:p>
            <a:pPr eaLnBrk="1" hangingPunct="1">
              <a:buFont typeface="Wingdings" pitchFamily="2" charset="2"/>
              <a:buNone/>
            </a:pPr>
            <a:endParaRPr lang="tr-TR" b="1" smtClean="0">
              <a:solidFill>
                <a:schemeClr val="bg2"/>
              </a:solidFill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b="1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533400"/>
            <a:ext cx="5532437" cy="792163"/>
          </a:xfrm>
        </p:spPr>
        <p:txBody>
          <a:bodyPr/>
          <a:lstStyle/>
          <a:p>
            <a:pPr eaLnBrk="1" hangingPunct="1"/>
            <a:r>
              <a:rPr lang="tr-TR" sz="3200" b="1" smtClean="0"/>
              <a:t>ŞEKER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1625" y="2325688"/>
            <a:ext cx="6688138" cy="2341562"/>
          </a:xfrm>
        </p:spPr>
        <p:txBody>
          <a:bodyPr/>
          <a:lstStyle/>
          <a:p>
            <a:pPr eaLnBrk="1" hangingPunct="1"/>
            <a:r>
              <a:rPr lang="tr-TR" b="1" smtClean="0">
                <a:solidFill>
                  <a:schemeClr val="bg2"/>
                </a:solidFill>
              </a:rPr>
              <a:t>Vücutta yavaş yavaş parçalanıp bağırsaklarımızı olumlu yönde etkiler. </a:t>
            </a:r>
          </a:p>
          <a:p>
            <a:pPr eaLnBrk="1" hangingPunct="1"/>
            <a:r>
              <a:rPr lang="tr-TR" b="1" smtClean="0">
                <a:solidFill>
                  <a:schemeClr val="bg2"/>
                </a:solidFill>
              </a:rPr>
              <a:t>Vitamin sentezi üzerinde olumlu etkileri vardır.</a:t>
            </a:r>
          </a:p>
          <a:p>
            <a:pPr eaLnBrk="1" hangingPunct="1">
              <a:buFont typeface="Wingdings" pitchFamily="2" charset="2"/>
              <a:buNone/>
            </a:pPr>
            <a:endParaRPr lang="tr-TR" b="1" smtClean="0">
              <a:solidFill>
                <a:schemeClr val="bg2"/>
              </a:solidFill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b="1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533400"/>
            <a:ext cx="5532437" cy="792163"/>
          </a:xfrm>
        </p:spPr>
        <p:txBody>
          <a:bodyPr/>
          <a:lstStyle/>
          <a:p>
            <a:pPr eaLnBrk="1" hangingPunct="1"/>
            <a:r>
              <a:rPr lang="tr-TR" sz="3200" b="1" smtClean="0"/>
              <a:t>BESLENME 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8625" y="1911350"/>
            <a:ext cx="6686550" cy="23399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b="1" smtClean="0">
                <a:solidFill>
                  <a:schemeClr val="bg2"/>
                </a:solidFill>
              </a:rPr>
              <a:t>insanın büyümesi, gelişmesi, sağlıklı ve üretken olarak uzun süre yaşaması için gerekli olan besin öğelerinin </a:t>
            </a:r>
          </a:p>
          <a:p>
            <a:pPr eaLnBrk="1" hangingPunct="1">
              <a:lnSpc>
                <a:spcPct val="90000"/>
              </a:lnSpc>
            </a:pPr>
            <a:r>
              <a:rPr lang="tr-TR" b="1" smtClean="0">
                <a:solidFill>
                  <a:schemeClr val="bg2"/>
                </a:solidFill>
              </a:rPr>
              <a:t>yeterli miktarda düzenli olarak alınmasıdır.</a:t>
            </a:r>
            <a:endParaRPr lang="tr-TR" b="1" smtClean="0">
              <a:solidFill>
                <a:schemeClr val="bg2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b="1" smtClean="0">
              <a:solidFill>
                <a:schemeClr val="bg2"/>
              </a:solidFill>
            </a:endParaRPr>
          </a:p>
        </p:txBody>
      </p:sp>
      <p:pic>
        <p:nvPicPr>
          <p:cNvPr id="8196" name="Picture 4" descr="pe02043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4365625"/>
            <a:ext cx="187325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 descr="peop214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25" y="4292600"/>
            <a:ext cx="1584325" cy="217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260350"/>
            <a:ext cx="6369050" cy="2016125"/>
          </a:xfrm>
        </p:spPr>
        <p:txBody>
          <a:bodyPr/>
          <a:lstStyle/>
          <a:p>
            <a:pPr eaLnBrk="1" hangingPunct="1"/>
            <a:r>
              <a:rPr lang="tr-TR" sz="2800" b="1" smtClean="0"/>
              <a:t>SÜT YOĞURT PEYNİR GRUBUNDAN GÜNLÜK TÜKETMEMİZ GEREKEN MİKTAR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2708275"/>
            <a:ext cx="8353425" cy="3743325"/>
          </a:xfrm>
        </p:spPr>
        <p:txBody>
          <a:bodyPr/>
          <a:lstStyle/>
          <a:p>
            <a:pPr eaLnBrk="1" hangingPunct="1"/>
            <a:r>
              <a:rPr lang="tr-TR" b="1" smtClean="0">
                <a:solidFill>
                  <a:schemeClr val="bg2"/>
                </a:solidFill>
              </a:rPr>
              <a:t>Günlük</a:t>
            </a:r>
            <a:r>
              <a:rPr lang="tr-TR" b="1" smtClean="0">
                <a:solidFill>
                  <a:srgbClr val="339933"/>
                </a:solidFill>
              </a:rPr>
              <a:t> </a:t>
            </a:r>
            <a:r>
              <a:rPr lang="tr-TR" b="1" smtClean="0">
                <a:solidFill>
                  <a:srgbClr val="FF0000"/>
                </a:solidFill>
              </a:rPr>
              <a:t>iki su bardağı süt </a:t>
            </a:r>
            <a:r>
              <a:rPr lang="tr-TR" b="1" smtClean="0">
                <a:solidFill>
                  <a:schemeClr val="bg2"/>
                </a:solidFill>
              </a:rPr>
              <a:t>içilmelidir.</a:t>
            </a:r>
            <a:endParaRPr lang="tr-TR" smtClean="0">
              <a:solidFill>
                <a:schemeClr val="bg2"/>
              </a:solidFill>
            </a:endParaRPr>
          </a:p>
          <a:p>
            <a:pPr eaLnBrk="1" hangingPunct="1"/>
            <a:r>
              <a:rPr lang="tr-TR" b="1" smtClean="0">
                <a:solidFill>
                  <a:schemeClr val="bg2"/>
                </a:solidFill>
              </a:rPr>
              <a:t>Süt yerine aynı miktarda yoğurt da yenilebilir.</a:t>
            </a:r>
          </a:p>
          <a:p>
            <a:pPr eaLnBrk="1" hangingPunct="1"/>
            <a:r>
              <a:rPr lang="tr-TR" b="1" smtClean="0">
                <a:solidFill>
                  <a:srgbClr val="FF0000"/>
                </a:solidFill>
              </a:rPr>
              <a:t>2 kibrit kutusu kadar beyaz peynir</a:t>
            </a:r>
            <a:r>
              <a:rPr lang="tr-TR" b="1" smtClean="0">
                <a:solidFill>
                  <a:srgbClr val="339933"/>
                </a:solidFill>
              </a:rPr>
              <a:t> </a:t>
            </a:r>
            <a:r>
              <a:rPr lang="tr-TR" b="1" smtClean="0">
                <a:solidFill>
                  <a:schemeClr val="bg2"/>
                </a:solidFill>
              </a:rPr>
              <a:t>1 su  bardağı sütle eş değerdir.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1125538"/>
            <a:ext cx="7812087" cy="119697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tr-TR" smtClean="0">
                <a:solidFill>
                  <a:schemeClr val="bg2"/>
                </a:solidFill>
              </a:rPr>
              <a:t>SÜT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2924175"/>
            <a:ext cx="7620000" cy="264795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chemeClr val="bg2"/>
                </a:solidFill>
              </a:rPr>
              <a:t>SICAK-SOĞUK</a:t>
            </a:r>
          </a:p>
          <a:p>
            <a:pPr eaLnBrk="1" hangingPunct="1"/>
            <a:r>
              <a:rPr lang="tr-TR" smtClean="0">
                <a:solidFill>
                  <a:schemeClr val="bg2"/>
                </a:solidFill>
              </a:rPr>
              <a:t>SABAH-AKŞAM</a:t>
            </a:r>
          </a:p>
          <a:p>
            <a:pPr eaLnBrk="1" hangingPunct="1"/>
            <a:r>
              <a:rPr lang="tr-TR" smtClean="0">
                <a:solidFill>
                  <a:schemeClr val="bg2"/>
                </a:solidFill>
              </a:rPr>
              <a:t>SADE-KARIŞIK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mtClean="0">
                <a:solidFill>
                  <a:schemeClr val="bg2"/>
                </a:solidFill>
              </a:rPr>
              <a:t>                         Önemli değil.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7127875" cy="1916113"/>
          </a:xfrm>
        </p:spPr>
        <p:txBody>
          <a:bodyPr/>
          <a:lstStyle/>
          <a:p>
            <a:pPr eaLnBrk="1" hangingPunct="1"/>
            <a:r>
              <a:rPr lang="tr-TR" sz="3200" b="1" smtClean="0">
                <a:solidFill>
                  <a:srgbClr val="996633"/>
                </a:solidFill>
              </a:rPr>
              <a:t>AÇIKTA SATILAN SÜTLER KULLANILACAKSA:</a:t>
            </a:r>
            <a:r>
              <a:rPr lang="tr-TR" sz="3200" smtClean="0">
                <a:solidFill>
                  <a:srgbClr val="996633"/>
                </a:solidFill>
              </a:rPr>
              <a:t/>
            </a:r>
            <a:br>
              <a:rPr lang="tr-TR" sz="3200" smtClean="0">
                <a:solidFill>
                  <a:srgbClr val="996633"/>
                </a:solidFill>
              </a:rPr>
            </a:br>
            <a:endParaRPr lang="tr-TR" sz="3200" smtClean="0">
              <a:solidFill>
                <a:srgbClr val="996633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708275"/>
            <a:ext cx="7921625" cy="3743325"/>
          </a:xfrm>
        </p:spPr>
        <p:txBody>
          <a:bodyPr/>
          <a:lstStyle/>
          <a:p>
            <a:pPr eaLnBrk="1" hangingPunct="1"/>
            <a:r>
              <a:rPr lang="tr-TR" b="1" smtClean="0">
                <a:solidFill>
                  <a:schemeClr val="bg2"/>
                </a:solidFill>
              </a:rPr>
              <a:t> Süt yarım saat gibi uzun süre kaynatılırsa vitaminleri azalır.</a:t>
            </a:r>
          </a:p>
          <a:p>
            <a:pPr eaLnBrk="1" hangingPunct="1"/>
            <a:r>
              <a:rPr lang="tr-TR" b="1" smtClean="0">
                <a:solidFill>
                  <a:schemeClr val="bg2"/>
                </a:solidFill>
              </a:rPr>
              <a:t> Süt kabardıktan sonra karıştırılarak 4-5 dakika kaynatılıp hemen soğutulmalıdır.</a:t>
            </a:r>
          </a:p>
          <a:p>
            <a:pPr eaLnBrk="1" hangingPunct="1"/>
            <a:r>
              <a:rPr lang="tr-TR" b="1" smtClean="0">
                <a:solidFill>
                  <a:schemeClr val="bg2"/>
                </a:solidFill>
              </a:rPr>
              <a:t>Cam kaplarda buzdolabında</a:t>
            </a:r>
            <a:r>
              <a:rPr lang="tr-TR" smtClean="0"/>
              <a:t> </a:t>
            </a:r>
            <a:r>
              <a:rPr lang="tr-TR" b="1" smtClean="0">
                <a:solidFill>
                  <a:schemeClr val="bg2"/>
                </a:solidFill>
              </a:rPr>
              <a:t>saklanmalı </a:t>
            </a:r>
            <a:r>
              <a:rPr lang="tr-TR" b="1" smtClean="0">
                <a:solidFill>
                  <a:srgbClr val="F82E1E"/>
                </a:solidFill>
              </a:rPr>
              <a:t>1-2</a:t>
            </a:r>
            <a:r>
              <a:rPr lang="tr-TR" b="1" smtClean="0">
                <a:solidFill>
                  <a:schemeClr val="bg2"/>
                </a:solidFill>
              </a:rPr>
              <a:t> </a:t>
            </a:r>
            <a:r>
              <a:rPr lang="tr-TR" b="1" smtClean="0">
                <a:solidFill>
                  <a:srgbClr val="F82E1E"/>
                </a:solidFill>
              </a:rPr>
              <a:t>gün</a:t>
            </a:r>
            <a:r>
              <a:rPr lang="tr-TR" b="1" smtClean="0">
                <a:solidFill>
                  <a:schemeClr val="bg2"/>
                </a:solidFill>
              </a:rPr>
              <a:t> içerisinde tüketilmelidir.</a:t>
            </a:r>
          </a:p>
          <a:p>
            <a:pPr eaLnBrk="1" hangingPunct="1">
              <a:buFont typeface="Wingdings" pitchFamily="2" charset="2"/>
              <a:buNone/>
            </a:pPr>
            <a:endParaRPr lang="tr-TR" b="1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31913" y="1484313"/>
            <a:ext cx="5287962" cy="2816225"/>
          </a:xfrm>
        </p:spPr>
        <p:txBody>
          <a:bodyPr/>
          <a:lstStyle/>
          <a:p>
            <a:pPr eaLnBrk="1" hangingPunct="1"/>
            <a:r>
              <a:rPr lang="tr-TR" b="1" smtClean="0">
                <a:solidFill>
                  <a:schemeClr val="bg2"/>
                </a:solidFill>
              </a:rPr>
              <a:t>Ambalajlı sütler kullanılacaksa mutlaka üretim ve son kullanım tarihlerine dikkat ederek  tüketmeliyiz</a:t>
            </a:r>
            <a:r>
              <a:rPr lang="tr-TR" b="1" smtClean="0">
                <a:solidFill>
                  <a:srgbClr val="009900"/>
                </a:solidFill>
              </a:rPr>
              <a:t>.</a:t>
            </a:r>
            <a:endParaRPr lang="tr-TR" b="1" smtClean="0">
              <a:solidFill>
                <a:schemeClr val="bg2"/>
              </a:solidFill>
              <a:latin typeface="Arial" pitchFamily="34" charset="0"/>
            </a:endParaRPr>
          </a:p>
        </p:txBody>
      </p:sp>
      <p:pic>
        <p:nvPicPr>
          <p:cNvPr id="27651" name="Picture 8" descr="7085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732588" y="2781300"/>
            <a:ext cx="2187575" cy="3527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lalech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1797050"/>
            <a:ext cx="338455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77200" cy="4114800"/>
          </a:xfrm>
          <a:noFill/>
        </p:spPr>
        <p:txBody>
          <a:bodyPr/>
          <a:lstStyle/>
          <a:p>
            <a:pPr eaLnBrk="1" hangingPunct="1"/>
            <a:endParaRPr lang="en-AU" smtClean="0">
              <a:latin typeface="Comic Sans MS" pitchFamily="66" charset="0"/>
            </a:endParaRPr>
          </a:p>
          <a:p>
            <a:pPr lvl="1" eaLnBrk="1" hangingPunct="1">
              <a:buFont typeface="Wingdings" pitchFamily="2" charset="2"/>
              <a:buNone/>
            </a:pPr>
            <a:endParaRPr lang="en-AU" smtClean="0">
              <a:latin typeface="Comic Sans MS" pitchFamily="66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819400" y="1524000"/>
            <a:ext cx="5943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endParaRPr lang="en-GB" sz="2900">
              <a:latin typeface="Comic Sans MS" pitchFamily="66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611188" y="549275"/>
            <a:ext cx="820896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20000"/>
              </a:spcBef>
            </a:pPr>
            <a:r>
              <a:rPr lang="tr-TR" sz="2800">
                <a:solidFill>
                  <a:schemeClr val="tx2"/>
                </a:solidFill>
                <a:latin typeface="Arial" pitchFamily="34" charset="0"/>
              </a:rPr>
              <a:t>    </a:t>
            </a:r>
            <a:r>
              <a:rPr lang="en-AU" sz="2800" b="1">
                <a:solidFill>
                  <a:schemeClr val="tx2"/>
                </a:solidFill>
                <a:latin typeface="Arial" pitchFamily="34" charset="0"/>
              </a:rPr>
              <a:t>6 YAŞINDA BİR ÇOCUĞUN İHTİYACI OLAN;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916238" y="0"/>
            <a:ext cx="3949700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20000"/>
              </a:spcBef>
            </a:pPr>
            <a:r>
              <a:rPr lang="en-AU" sz="3000" b="1">
                <a:solidFill>
                  <a:schemeClr val="tx2"/>
                </a:solidFill>
                <a:latin typeface="Arial" pitchFamily="34" charset="0"/>
              </a:rPr>
              <a:t>BİR BARDAK SÜTTE</a:t>
            </a:r>
          </a:p>
        </p:txBody>
      </p:sp>
      <p:grpSp>
        <p:nvGrpSpPr>
          <p:cNvPr id="28679" name="Group 7"/>
          <p:cNvGrpSpPr>
            <a:grpSpLocks/>
          </p:cNvGrpSpPr>
          <p:nvPr/>
        </p:nvGrpSpPr>
        <p:grpSpPr bwMode="auto">
          <a:xfrm>
            <a:off x="152400" y="1143000"/>
            <a:ext cx="4191000" cy="5638800"/>
            <a:chOff x="240" y="768"/>
            <a:chExt cx="2640" cy="3552"/>
          </a:xfrm>
        </p:grpSpPr>
        <p:sp>
          <p:nvSpPr>
            <p:cNvPr id="28688" name="AutoShape 8"/>
            <p:cNvSpPr>
              <a:spLocks noChangeArrowheads="1"/>
            </p:cNvSpPr>
            <p:nvPr/>
          </p:nvSpPr>
          <p:spPr bwMode="auto">
            <a:xfrm>
              <a:off x="240" y="768"/>
              <a:ext cx="1549" cy="570"/>
            </a:xfrm>
            <a:prstGeom prst="leftArrow">
              <a:avLst>
                <a:gd name="adj1" fmla="val 50000"/>
                <a:gd name="adj2" fmla="val 67939"/>
              </a:avLst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10000"/>
                </a:lnSpc>
                <a:spcBef>
                  <a:spcPct val="20000"/>
                </a:spcBef>
              </a:pPr>
              <a:r>
                <a:rPr lang="en-AU" sz="2000">
                  <a:solidFill>
                    <a:schemeClr val="bg1"/>
                  </a:solidFill>
                  <a:latin typeface="Arial" pitchFamily="34" charset="0"/>
                </a:rPr>
                <a:t>%52 kalsiyum</a:t>
              </a:r>
            </a:p>
          </p:txBody>
        </p:sp>
        <p:sp>
          <p:nvSpPr>
            <p:cNvPr id="28689" name="AutoShape 9"/>
            <p:cNvSpPr>
              <a:spLocks noChangeArrowheads="1"/>
            </p:cNvSpPr>
            <p:nvPr/>
          </p:nvSpPr>
          <p:spPr bwMode="auto">
            <a:xfrm>
              <a:off x="745" y="1207"/>
              <a:ext cx="1771" cy="526"/>
            </a:xfrm>
            <a:prstGeom prst="leftArrow">
              <a:avLst>
                <a:gd name="adj1" fmla="val 50000"/>
                <a:gd name="adj2" fmla="val 84173"/>
              </a:avLst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10000"/>
                </a:lnSpc>
                <a:spcBef>
                  <a:spcPct val="20000"/>
                </a:spcBef>
              </a:pPr>
              <a:r>
                <a:rPr lang="en-AU" sz="2000">
                  <a:solidFill>
                    <a:schemeClr val="bg1"/>
                  </a:solidFill>
                  <a:latin typeface="Arial" pitchFamily="34" charset="0"/>
                </a:rPr>
                <a:t>%35 protein</a:t>
              </a:r>
            </a:p>
          </p:txBody>
        </p:sp>
        <p:sp>
          <p:nvSpPr>
            <p:cNvPr id="28690" name="AutoShape 10"/>
            <p:cNvSpPr>
              <a:spLocks noChangeArrowheads="1"/>
            </p:cNvSpPr>
            <p:nvPr/>
          </p:nvSpPr>
          <p:spPr bwMode="auto">
            <a:xfrm>
              <a:off x="382" y="1601"/>
              <a:ext cx="1635" cy="570"/>
            </a:xfrm>
            <a:prstGeom prst="leftArrow">
              <a:avLst>
                <a:gd name="adj1" fmla="val 50000"/>
                <a:gd name="adj2" fmla="val 71711"/>
              </a:avLst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10000"/>
                </a:lnSpc>
                <a:spcBef>
                  <a:spcPct val="20000"/>
                </a:spcBef>
              </a:pPr>
              <a:r>
                <a:rPr lang="en-AU" sz="2000">
                  <a:solidFill>
                    <a:schemeClr val="bg1"/>
                  </a:solidFill>
                  <a:latin typeface="Arial" pitchFamily="34" charset="0"/>
                </a:rPr>
                <a:t>%9 A vitamini</a:t>
              </a:r>
            </a:p>
          </p:txBody>
        </p:sp>
        <p:sp>
          <p:nvSpPr>
            <p:cNvPr id="28691" name="AutoShape 11"/>
            <p:cNvSpPr>
              <a:spLocks noChangeArrowheads="1"/>
            </p:cNvSpPr>
            <p:nvPr/>
          </p:nvSpPr>
          <p:spPr bwMode="auto">
            <a:xfrm>
              <a:off x="700" y="2040"/>
              <a:ext cx="1635" cy="570"/>
            </a:xfrm>
            <a:prstGeom prst="leftArrow">
              <a:avLst>
                <a:gd name="adj1" fmla="val 50000"/>
                <a:gd name="adj2" fmla="val 71711"/>
              </a:avLst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10000"/>
                </a:lnSpc>
                <a:spcBef>
                  <a:spcPct val="20000"/>
                </a:spcBef>
              </a:pPr>
              <a:r>
                <a:rPr lang="en-AU" sz="2000">
                  <a:solidFill>
                    <a:schemeClr val="bg1"/>
                  </a:solidFill>
                  <a:latin typeface="Arial" pitchFamily="34" charset="0"/>
                </a:rPr>
                <a:t>%12 folat</a:t>
              </a:r>
            </a:p>
          </p:txBody>
        </p:sp>
        <p:sp>
          <p:nvSpPr>
            <p:cNvPr id="28692" name="AutoShape 12"/>
            <p:cNvSpPr>
              <a:spLocks noChangeArrowheads="1"/>
            </p:cNvSpPr>
            <p:nvPr/>
          </p:nvSpPr>
          <p:spPr bwMode="auto">
            <a:xfrm>
              <a:off x="382" y="2478"/>
              <a:ext cx="1635" cy="570"/>
            </a:xfrm>
            <a:prstGeom prst="leftArrow">
              <a:avLst>
                <a:gd name="adj1" fmla="val 50000"/>
                <a:gd name="adj2" fmla="val 71711"/>
              </a:avLst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10000"/>
                </a:lnSpc>
                <a:spcBef>
                  <a:spcPct val="20000"/>
                </a:spcBef>
              </a:pPr>
              <a:r>
                <a:rPr lang="en-AU" sz="2000">
                  <a:solidFill>
                    <a:schemeClr val="bg1"/>
                  </a:solidFill>
                  <a:latin typeface="Arial" pitchFamily="34" charset="0"/>
                </a:rPr>
                <a:t>%30 iyot</a:t>
              </a:r>
            </a:p>
          </p:txBody>
        </p:sp>
        <p:sp>
          <p:nvSpPr>
            <p:cNvPr id="28693" name="AutoShape 13"/>
            <p:cNvSpPr>
              <a:spLocks noChangeArrowheads="1"/>
            </p:cNvSpPr>
            <p:nvPr/>
          </p:nvSpPr>
          <p:spPr bwMode="auto">
            <a:xfrm>
              <a:off x="700" y="2917"/>
              <a:ext cx="2180" cy="570"/>
            </a:xfrm>
            <a:prstGeom prst="leftArrow">
              <a:avLst>
                <a:gd name="adj1" fmla="val 50000"/>
                <a:gd name="adj2" fmla="val 95614"/>
              </a:avLst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10000"/>
                </a:lnSpc>
                <a:spcBef>
                  <a:spcPct val="20000"/>
                </a:spcBef>
              </a:pPr>
              <a:r>
                <a:rPr lang="en-AU" sz="2000">
                  <a:solidFill>
                    <a:schemeClr val="bg1"/>
                  </a:solidFill>
                  <a:latin typeface="Arial" pitchFamily="34" charset="0"/>
                </a:rPr>
                <a:t>%98 B12 vitamini</a:t>
              </a:r>
            </a:p>
          </p:txBody>
        </p:sp>
        <p:sp>
          <p:nvSpPr>
            <p:cNvPr id="28694" name="AutoShape 14"/>
            <p:cNvSpPr>
              <a:spLocks noChangeArrowheads="1"/>
            </p:cNvSpPr>
            <p:nvPr/>
          </p:nvSpPr>
          <p:spPr bwMode="auto">
            <a:xfrm>
              <a:off x="336" y="3355"/>
              <a:ext cx="1544" cy="570"/>
            </a:xfrm>
            <a:prstGeom prst="leftArrow">
              <a:avLst>
                <a:gd name="adj1" fmla="val 50000"/>
                <a:gd name="adj2" fmla="val 67719"/>
              </a:avLst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10000"/>
                </a:lnSpc>
                <a:spcBef>
                  <a:spcPct val="20000"/>
                </a:spcBef>
              </a:pPr>
              <a:r>
                <a:rPr lang="en-AU" sz="2000">
                  <a:solidFill>
                    <a:schemeClr val="bg1"/>
                  </a:solidFill>
                  <a:latin typeface="Arial" pitchFamily="34" charset="0"/>
                </a:rPr>
                <a:t>%12 çinko</a:t>
              </a:r>
            </a:p>
          </p:txBody>
        </p:sp>
        <p:sp>
          <p:nvSpPr>
            <p:cNvPr id="28695" name="AutoShape 15"/>
            <p:cNvSpPr>
              <a:spLocks noChangeArrowheads="1"/>
            </p:cNvSpPr>
            <p:nvPr/>
          </p:nvSpPr>
          <p:spPr bwMode="auto">
            <a:xfrm>
              <a:off x="480" y="3750"/>
              <a:ext cx="2016" cy="570"/>
            </a:xfrm>
            <a:prstGeom prst="leftArrow">
              <a:avLst>
                <a:gd name="adj1" fmla="val 50000"/>
                <a:gd name="adj2" fmla="val 88421"/>
              </a:avLst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10000"/>
                </a:lnSpc>
                <a:spcBef>
                  <a:spcPct val="20000"/>
                </a:spcBef>
              </a:pPr>
              <a:r>
                <a:rPr lang="en-AU" sz="2000">
                  <a:solidFill>
                    <a:schemeClr val="bg1"/>
                  </a:solidFill>
                  <a:latin typeface="Arial" pitchFamily="34" charset="0"/>
                </a:rPr>
                <a:t>%6 enerji</a:t>
              </a:r>
            </a:p>
          </p:txBody>
        </p:sp>
      </p:grpSp>
      <p:grpSp>
        <p:nvGrpSpPr>
          <p:cNvPr id="28680" name="Group 16"/>
          <p:cNvGrpSpPr>
            <a:grpSpLocks/>
          </p:cNvGrpSpPr>
          <p:nvPr/>
        </p:nvGrpSpPr>
        <p:grpSpPr bwMode="auto">
          <a:xfrm>
            <a:off x="5545138" y="1295400"/>
            <a:ext cx="3419475" cy="5562600"/>
            <a:chOff x="3072" y="432"/>
            <a:chExt cx="2688" cy="3888"/>
          </a:xfrm>
        </p:grpSpPr>
        <p:sp>
          <p:nvSpPr>
            <p:cNvPr id="28681" name="AutoShape 17"/>
            <p:cNvSpPr>
              <a:spLocks noChangeArrowheads="1"/>
            </p:cNvSpPr>
            <p:nvPr/>
          </p:nvSpPr>
          <p:spPr bwMode="auto">
            <a:xfrm>
              <a:off x="3744" y="1008"/>
              <a:ext cx="1920" cy="624"/>
            </a:xfrm>
            <a:prstGeom prst="rightArrow">
              <a:avLst>
                <a:gd name="adj1" fmla="val 50000"/>
                <a:gd name="adj2" fmla="val 76923"/>
              </a:avLst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10000"/>
                </a:lnSpc>
                <a:spcBef>
                  <a:spcPct val="20000"/>
                </a:spcBef>
              </a:pPr>
              <a:r>
                <a:rPr lang="en-AU" sz="2000">
                  <a:solidFill>
                    <a:schemeClr val="bg1"/>
                  </a:solidFill>
                  <a:latin typeface="Arial" pitchFamily="34" charset="0"/>
                </a:rPr>
                <a:t>%11 B1 vitamini</a:t>
              </a:r>
            </a:p>
          </p:txBody>
        </p:sp>
        <p:sp>
          <p:nvSpPr>
            <p:cNvPr id="28682" name="AutoShape 18"/>
            <p:cNvSpPr>
              <a:spLocks noChangeArrowheads="1"/>
            </p:cNvSpPr>
            <p:nvPr/>
          </p:nvSpPr>
          <p:spPr bwMode="auto">
            <a:xfrm>
              <a:off x="3264" y="1536"/>
              <a:ext cx="1920" cy="624"/>
            </a:xfrm>
            <a:prstGeom prst="rightArrow">
              <a:avLst>
                <a:gd name="adj1" fmla="val 50000"/>
                <a:gd name="adj2" fmla="val 76923"/>
              </a:avLst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10000"/>
                </a:lnSpc>
                <a:spcBef>
                  <a:spcPct val="20000"/>
                </a:spcBef>
              </a:pPr>
              <a:r>
                <a:rPr lang="en-AU" sz="2000">
                  <a:solidFill>
                    <a:schemeClr val="bg1"/>
                  </a:solidFill>
                  <a:latin typeface="Arial" pitchFamily="34" charset="0"/>
                </a:rPr>
                <a:t>%44 B2 vitamini</a:t>
              </a:r>
            </a:p>
          </p:txBody>
        </p:sp>
        <p:sp>
          <p:nvSpPr>
            <p:cNvPr id="28683" name="AutoShape 19"/>
            <p:cNvSpPr>
              <a:spLocks noChangeArrowheads="1"/>
            </p:cNvSpPr>
            <p:nvPr/>
          </p:nvSpPr>
          <p:spPr bwMode="auto">
            <a:xfrm>
              <a:off x="3696" y="1968"/>
              <a:ext cx="2064" cy="720"/>
            </a:xfrm>
            <a:prstGeom prst="rightArrow">
              <a:avLst>
                <a:gd name="adj1" fmla="val 50000"/>
                <a:gd name="adj2" fmla="val 71667"/>
              </a:avLst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10000"/>
                </a:lnSpc>
                <a:spcBef>
                  <a:spcPct val="20000"/>
                </a:spcBef>
              </a:pPr>
              <a:r>
                <a:rPr lang="en-AU" sz="2000">
                  <a:solidFill>
                    <a:schemeClr val="bg1"/>
                  </a:solidFill>
                  <a:latin typeface="Arial" pitchFamily="34" charset="0"/>
                </a:rPr>
                <a:t>%13 B6 vitamini</a:t>
              </a:r>
            </a:p>
          </p:txBody>
        </p:sp>
        <p:sp>
          <p:nvSpPr>
            <p:cNvPr id="28684" name="AutoShape 20"/>
            <p:cNvSpPr>
              <a:spLocks noChangeArrowheads="1"/>
            </p:cNvSpPr>
            <p:nvPr/>
          </p:nvSpPr>
          <p:spPr bwMode="auto">
            <a:xfrm>
              <a:off x="3408" y="2544"/>
              <a:ext cx="2064" cy="720"/>
            </a:xfrm>
            <a:prstGeom prst="rightArrow">
              <a:avLst>
                <a:gd name="adj1" fmla="val 50000"/>
                <a:gd name="adj2" fmla="val 71667"/>
              </a:avLst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10000"/>
                </a:lnSpc>
                <a:spcBef>
                  <a:spcPct val="20000"/>
                </a:spcBef>
              </a:pPr>
              <a:r>
                <a:rPr lang="en-AU" sz="2000">
                  <a:solidFill>
                    <a:schemeClr val="bg1"/>
                  </a:solidFill>
                  <a:latin typeface="Comic Sans MS" pitchFamily="66" charset="0"/>
                </a:rPr>
                <a:t>%18 </a:t>
              </a:r>
              <a:r>
                <a:rPr lang="en-AU" sz="2000">
                  <a:solidFill>
                    <a:schemeClr val="bg1"/>
                  </a:solidFill>
                  <a:latin typeface="Arial" pitchFamily="34" charset="0"/>
                </a:rPr>
                <a:t>magnezyum</a:t>
              </a:r>
            </a:p>
          </p:txBody>
        </p:sp>
        <p:sp>
          <p:nvSpPr>
            <p:cNvPr id="28685" name="AutoShape 21"/>
            <p:cNvSpPr>
              <a:spLocks noChangeArrowheads="1"/>
            </p:cNvSpPr>
            <p:nvPr/>
          </p:nvSpPr>
          <p:spPr bwMode="auto">
            <a:xfrm>
              <a:off x="3072" y="3072"/>
              <a:ext cx="2064" cy="720"/>
            </a:xfrm>
            <a:prstGeom prst="rightArrow">
              <a:avLst>
                <a:gd name="adj1" fmla="val 50000"/>
                <a:gd name="adj2" fmla="val 71667"/>
              </a:avLst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10000"/>
                </a:lnSpc>
                <a:spcBef>
                  <a:spcPct val="20000"/>
                </a:spcBef>
              </a:pPr>
              <a:r>
                <a:rPr lang="en-AU" sz="2000">
                  <a:solidFill>
                    <a:schemeClr val="bg1"/>
                  </a:solidFill>
                  <a:latin typeface="Arial" pitchFamily="34" charset="0"/>
                </a:rPr>
                <a:t>%55 fosfor</a:t>
              </a:r>
            </a:p>
          </p:txBody>
        </p:sp>
        <p:sp>
          <p:nvSpPr>
            <p:cNvPr id="28686" name="AutoShape 22"/>
            <p:cNvSpPr>
              <a:spLocks noChangeArrowheads="1"/>
            </p:cNvSpPr>
            <p:nvPr/>
          </p:nvSpPr>
          <p:spPr bwMode="auto">
            <a:xfrm>
              <a:off x="3216" y="432"/>
              <a:ext cx="2064" cy="720"/>
            </a:xfrm>
            <a:prstGeom prst="rightArrow">
              <a:avLst>
                <a:gd name="adj1" fmla="val 50000"/>
                <a:gd name="adj2" fmla="val 71667"/>
              </a:avLst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10000"/>
                </a:lnSpc>
                <a:spcBef>
                  <a:spcPct val="20000"/>
                </a:spcBef>
              </a:pPr>
              <a:r>
                <a:rPr lang="en-AU" sz="2000">
                  <a:solidFill>
                    <a:schemeClr val="bg1"/>
                  </a:solidFill>
                  <a:latin typeface="Arial" pitchFamily="34" charset="0"/>
                </a:rPr>
                <a:t>%30 potasyum</a:t>
              </a:r>
            </a:p>
          </p:txBody>
        </p:sp>
        <p:sp>
          <p:nvSpPr>
            <p:cNvPr id="28687" name="AutoShape 23"/>
            <p:cNvSpPr>
              <a:spLocks noChangeArrowheads="1"/>
            </p:cNvSpPr>
            <p:nvPr/>
          </p:nvSpPr>
          <p:spPr bwMode="auto">
            <a:xfrm>
              <a:off x="3696" y="3600"/>
              <a:ext cx="2064" cy="720"/>
            </a:xfrm>
            <a:prstGeom prst="rightArrow">
              <a:avLst>
                <a:gd name="adj1" fmla="val 50000"/>
                <a:gd name="adj2" fmla="val 71667"/>
              </a:avLst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10000"/>
                </a:lnSpc>
                <a:spcBef>
                  <a:spcPct val="20000"/>
                </a:spcBef>
              </a:pPr>
              <a:r>
                <a:rPr lang="en-AU" sz="2000">
                  <a:solidFill>
                    <a:schemeClr val="bg1"/>
                  </a:solidFill>
                  <a:latin typeface="Arial" pitchFamily="34" charset="0"/>
                </a:rPr>
                <a:t>%16 niasin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23850" y="1412875"/>
          <a:ext cx="8245475" cy="3748088"/>
        </p:xfrm>
        <a:graphic>
          <a:graphicData uri="http://schemas.openxmlformats.org/presentationml/2006/ole">
            <p:oleObj spid="_x0000_s3074" name="Worksheet" r:id="rId3" imgW="5305349" imgH="2066849" progId="Excel.Sheet.8">
              <p:embed/>
            </p:oleObj>
          </a:graphicData>
        </a:graphic>
      </p:graphicFrame>
      <p:sp>
        <p:nvSpPr>
          <p:cNvPr id="3075" name="AutoShape 3"/>
          <p:cNvSpPr>
            <a:spLocks noChangeArrowheads="1"/>
          </p:cNvSpPr>
          <p:nvPr/>
        </p:nvSpPr>
        <p:spPr bwMode="auto">
          <a:xfrm flipH="1">
            <a:off x="5105400" y="3733800"/>
            <a:ext cx="3810000" cy="2819400"/>
          </a:xfrm>
          <a:prstGeom prst="cloudCallout">
            <a:avLst>
              <a:gd name="adj1" fmla="val 81542"/>
              <a:gd name="adj2" fmla="val -56366"/>
            </a:avLst>
          </a:pr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110000"/>
              </a:lnSpc>
              <a:spcBef>
                <a:spcPct val="20000"/>
              </a:spcBef>
            </a:pPr>
            <a:r>
              <a:rPr lang="en-AU" sz="2200" b="1">
                <a:solidFill>
                  <a:srgbClr val="000066"/>
                </a:solidFill>
                <a:latin typeface="Arial" pitchFamily="34" charset="0"/>
              </a:rPr>
              <a:t>Ülkemizde süt tüketim </a:t>
            </a:r>
          </a:p>
          <a:p>
            <a:pPr algn="ctr" eaLnBrk="0" hangingPunct="0">
              <a:lnSpc>
                <a:spcPct val="110000"/>
              </a:lnSpc>
              <a:spcBef>
                <a:spcPct val="20000"/>
              </a:spcBef>
            </a:pPr>
            <a:r>
              <a:rPr lang="en-AU" sz="2200" b="1">
                <a:solidFill>
                  <a:srgbClr val="000066"/>
                </a:solidFill>
                <a:latin typeface="Arial" pitchFamily="34" charset="0"/>
              </a:rPr>
              <a:t>miktarı ortalamaların çok </a:t>
            </a:r>
          </a:p>
          <a:p>
            <a:pPr algn="ctr" eaLnBrk="0" hangingPunct="0">
              <a:lnSpc>
                <a:spcPct val="110000"/>
              </a:lnSpc>
              <a:spcBef>
                <a:spcPct val="20000"/>
              </a:spcBef>
            </a:pPr>
            <a:r>
              <a:rPr lang="en-AU" sz="2200" b="1">
                <a:solidFill>
                  <a:srgbClr val="000066"/>
                </a:solidFill>
                <a:latin typeface="Arial" pitchFamily="34" charset="0"/>
              </a:rPr>
              <a:t>altındadır. </a:t>
            </a:r>
            <a:endParaRPr lang="en-AU" sz="2400" b="1">
              <a:solidFill>
                <a:srgbClr val="000066"/>
              </a:solidFill>
              <a:latin typeface="Arial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08175" y="404813"/>
            <a:ext cx="52657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20000"/>
              </a:spcBef>
            </a:pPr>
            <a:r>
              <a:rPr lang="en-AU" sz="4400">
                <a:latin typeface="Arial" pitchFamily="34" charset="0"/>
              </a:rPr>
              <a:t>Tüketilen</a:t>
            </a:r>
            <a:r>
              <a:rPr lang="en-AU" sz="4000">
                <a:latin typeface="Arial" pitchFamily="34" charset="0"/>
              </a:rPr>
              <a:t> </a:t>
            </a:r>
            <a:r>
              <a:rPr lang="en-AU" sz="4400">
                <a:latin typeface="Arial" pitchFamily="34" charset="0"/>
              </a:rPr>
              <a:t>Süt Miktarı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051050" y="5373688"/>
            <a:ext cx="21351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AU" sz="1200">
                <a:latin typeface="Arial" pitchFamily="34" charset="0"/>
              </a:rPr>
              <a:t>Kaynak: Canadean Limited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492375"/>
            <a:ext cx="4032250" cy="3529013"/>
          </a:xfrm>
        </p:spPr>
        <p:txBody>
          <a:bodyPr/>
          <a:lstStyle/>
          <a:p>
            <a:pPr eaLnBrk="1" hangingPunct="1"/>
            <a:r>
              <a:rPr lang="tr-TR" sz="2500" smtClean="0">
                <a:solidFill>
                  <a:srgbClr val="6600CC"/>
                </a:solidFill>
                <a:latin typeface="Comic Sans MS" pitchFamily="66" charset="0"/>
              </a:rPr>
              <a:t>HER GÜN İKİ SU BARDAĞI SÜT İÇMEK DENGELİ BESLENMENİN İLK KOŞULUDUR.</a:t>
            </a:r>
          </a:p>
        </p:txBody>
      </p:sp>
      <p:pic>
        <p:nvPicPr>
          <p:cNvPr id="29699" name="Picture 4"/>
          <p:cNvPicPr>
            <a:picLocks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64113" y="1911350"/>
            <a:ext cx="3006725" cy="3236913"/>
          </a:xfrm>
          <a:noFill/>
        </p:spPr>
      </p:pic>
      <p:pic>
        <p:nvPicPr>
          <p:cNvPr id="29700" name="Picture 5"/>
          <p:cNvPicPr>
            <a:picLocks noChangeArrowheads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940425" y="2492375"/>
            <a:ext cx="3203575" cy="381635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b="1" smtClean="0">
                <a:solidFill>
                  <a:srgbClr val="000066"/>
                </a:solidFill>
                <a:latin typeface="Comic Sans MS" pitchFamily="66" charset="0"/>
              </a:rPr>
              <a:t>SÜT VE SÜT ÜRÜNLERİ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2484438" y="2276475"/>
            <a:ext cx="5472112" cy="11874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339933"/>
              </a:buClr>
              <a:buFont typeface="Wingdings" pitchFamily="2" charset="2"/>
              <a:buChar char="Ø"/>
            </a:pPr>
            <a:r>
              <a:rPr lang="tr-TR" sz="2400" b="1">
                <a:solidFill>
                  <a:srgbClr val="000066"/>
                </a:solidFill>
                <a:latin typeface="Comic Sans MS" pitchFamily="66" charset="0"/>
              </a:rPr>
              <a:t>2 KİBRİT KUTUSU KADAR BEYAZ PEYNİR   1 SU  BARDAĞI SÜTLE EŞ </a:t>
            </a:r>
            <a:r>
              <a:rPr lang="tr-TR" sz="2400">
                <a:solidFill>
                  <a:srgbClr val="000066"/>
                </a:solidFill>
                <a:latin typeface="Comic Sans MS" pitchFamily="66" charset="0"/>
              </a:rPr>
              <a:t> </a:t>
            </a:r>
            <a:r>
              <a:rPr lang="tr-TR" sz="2400" b="1">
                <a:solidFill>
                  <a:srgbClr val="000066"/>
                </a:solidFill>
                <a:latin typeface="Comic Sans MS" pitchFamily="66" charset="0"/>
              </a:rPr>
              <a:t>DEĞERDİR.</a:t>
            </a:r>
            <a:r>
              <a:rPr lang="tr-TR" sz="2400" b="1">
                <a:latin typeface="Comic Sans MS" pitchFamily="66" charset="0"/>
              </a:rPr>
              <a:t> </a:t>
            </a: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3924300" y="4076700"/>
            <a:ext cx="4895850" cy="15525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tr-TR" sz="2400" b="1">
                <a:solidFill>
                  <a:srgbClr val="000066"/>
                </a:solidFill>
                <a:latin typeface="Comic Sans MS" pitchFamily="66" charset="0"/>
              </a:rPr>
              <a:t>HER GÜN BİR ÖĞÜN PEYNİR, BİR ÖĞÜN SÜT VEYA YOĞURT ALARAK İHTİYACIMIZI </a:t>
            </a:r>
            <a:r>
              <a:rPr lang="tr-TR" sz="2400" b="1">
                <a:solidFill>
                  <a:srgbClr val="000066"/>
                </a:solidFill>
                <a:latin typeface="Arial Black" pitchFamily="34" charset="0"/>
              </a:rPr>
              <a:t> </a:t>
            </a:r>
            <a:r>
              <a:rPr lang="tr-TR" sz="2400" b="1">
                <a:solidFill>
                  <a:srgbClr val="000066"/>
                </a:solidFill>
                <a:latin typeface="Comic Sans MS" pitchFamily="66" charset="0"/>
              </a:rPr>
              <a:t>KARŞILAYABİLİRİZ.</a:t>
            </a:r>
            <a:r>
              <a:rPr lang="tr-TR" sz="2400" b="1">
                <a:latin typeface="Comic Sans MS" pitchFamily="66" charset="0"/>
              </a:rPr>
              <a:t> </a:t>
            </a:r>
          </a:p>
        </p:txBody>
      </p:sp>
      <p:graphicFrame>
        <p:nvGraphicFramePr>
          <p:cNvPr id="4098" name="Object 5"/>
          <p:cNvGraphicFramePr>
            <a:graphicFrameLocks/>
          </p:cNvGraphicFramePr>
          <p:nvPr>
            <p:ph idx="1"/>
          </p:nvPr>
        </p:nvGraphicFramePr>
        <p:xfrm>
          <a:off x="468313" y="3500438"/>
          <a:ext cx="2952750" cy="3168650"/>
        </p:xfrm>
        <a:graphic>
          <a:graphicData uri="http://schemas.openxmlformats.org/presentationml/2006/ole">
            <p:oleObj spid="_x0000_s4098" name="Clip" r:id="rId3" imgW="1400040" imgH="1346040" progId="MS_ClipArt_Gallery.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5076825" y="404813"/>
            <a:ext cx="3671888" cy="61198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r-TR" sz="2400" b="1">
                <a:latin typeface="Arial" pitchFamily="34" charset="0"/>
              </a:rPr>
              <a:t>Çocuklarını düşünen, </a:t>
            </a:r>
          </a:p>
          <a:p>
            <a:pPr algn="ctr">
              <a:defRPr/>
            </a:pPr>
            <a:r>
              <a:rPr lang="tr-TR" sz="2400" b="1">
                <a:latin typeface="Arial" pitchFamily="34" charset="0"/>
              </a:rPr>
              <a:t>onları koruyan </a:t>
            </a:r>
          </a:p>
          <a:p>
            <a:pPr algn="ctr">
              <a:defRPr/>
            </a:pPr>
            <a:r>
              <a:rPr lang="tr-TR" sz="2400" b="1">
                <a:latin typeface="Arial" pitchFamily="34" charset="0"/>
              </a:rPr>
              <a:t>ve </a:t>
            </a:r>
          </a:p>
          <a:p>
            <a:pPr algn="ctr">
              <a:defRPr/>
            </a:pPr>
            <a:r>
              <a:rPr lang="tr-TR" sz="2400" b="1">
                <a:latin typeface="Arial" pitchFamily="34" charset="0"/>
              </a:rPr>
              <a:t>sağlıklı </a:t>
            </a:r>
          </a:p>
          <a:p>
            <a:pPr algn="ctr">
              <a:defRPr/>
            </a:pPr>
            <a:r>
              <a:rPr lang="tr-TR" sz="2400" b="1">
                <a:latin typeface="Arial" pitchFamily="34" charset="0"/>
              </a:rPr>
              <a:t>yetiştirilmelerini </a:t>
            </a:r>
          </a:p>
          <a:p>
            <a:pPr algn="ctr">
              <a:defRPr/>
            </a:pPr>
            <a:r>
              <a:rPr lang="tr-TR" sz="2400" b="1">
                <a:latin typeface="Arial" pitchFamily="34" charset="0"/>
              </a:rPr>
              <a:t>sağlayan bir ulus, </a:t>
            </a:r>
          </a:p>
          <a:p>
            <a:pPr algn="ctr">
              <a:defRPr/>
            </a:pPr>
            <a:r>
              <a:rPr lang="tr-TR" sz="2400" b="1">
                <a:latin typeface="Arial" pitchFamily="34" charset="0"/>
              </a:rPr>
              <a:t>gözü arkada </a:t>
            </a:r>
          </a:p>
          <a:p>
            <a:pPr algn="ctr">
              <a:defRPr/>
            </a:pPr>
            <a:r>
              <a:rPr lang="tr-TR" sz="2400" b="1">
                <a:latin typeface="Arial" pitchFamily="34" charset="0"/>
              </a:rPr>
              <a:t>kalmadan, </a:t>
            </a:r>
          </a:p>
          <a:p>
            <a:pPr algn="ctr">
              <a:defRPr/>
            </a:pPr>
            <a:r>
              <a:rPr lang="tr-TR" sz="2400" b="1">
                <a:latin typeface="Arial" pitchFamily="34" charset="0"/>
              </a:rPr>
              <a:t>geleceğini </a:t>
            </a:r>
          </a:p>
          <a:p>
            <a:pPr algn="ctr">
              <a:defRPr/>
            </a:pPr>
            <a:r>
              <a:rPr lang="tr-TR" sz="2400" b="1">
                <a:latin typeface="Arial" pitchFamily="34" charset="0"/>
              </a:rPr>
              <a:t>daha iyi ve </a:t>
            </a:r>
          </a:p>
          <a:p>
            <a:pPr algn="ctr">
              <a:defRPr/>
            </a:pPr>
            <a:r>
              <a:rPr lang="tr-TR" sz="2400" b="1">
                <a:latin typeface="Arial" pitchFamily="34" charset="0"/>
              </a:rPr>
              <a:t>daha güzel </a:t>
            </a:r>
          </a:p>
          <a:p>
            <a:pPr algn="ctr">
              <a:defRPr/>
            </a:pPr>
            <a:r>
              <a:rPr lang="tr-TR" sz="2400" b="1">
                <a:latin typeface="Arial" pitchFamily="34" charset="0"/>
              </a:rPr>
              <a:t>olanların </a:t>
            </a:r>
          </a:p>
          <a:p>
            <a:pPr algn="ctr">
              <a:defRPr/>
            </a:pPr>
            <a:r>
              <a:rPr lang="tr-TR" sz="2400" b="1">
                <a:latin typeface="Arial" pitchFamily="34" charset="0"/>
              </a:rPr>
              <a:t>ellerine terk edebilir. </a:t>
            </a:r>
          </a:p>
          <a:p>
            <a:pPr algn="ctr">
              <a:defRPr/>
            </a:pPr>
            <a:r>
              <a:rPr lang="tr-TR" sz="2400" b="1">
                <a:latin typeface="Arial" pitchFamily="34" charset="0"/>
              </a:rPr>
              <a:t>                                                                         </a:t>
            </a:r>
          </a:p>
          <a:p>
            <a:pPr algn="ctr">
              <a:defRPr/>
            </a:pPr>
            <a:r>
              <a:rPr lang="tr-TR" sz="2000" b="1">
                <a:latin typeface="Arial" pitchFamily="34" charset="0"/>
              </a:rPr>
              <a:t>Mustafa Kemal ATATÜRK</a:t>
            </a:r>
          </a:p>
          <a:p>
            <a:pPr algn="ctr">
              <a:defRPr/>
            </a:pPr>
            <a:endParaRPr lang="tr-TR" sz="2000">
              <a:latin typeface="Arial" pitchFamily="34" charset="0"/>
            </a:endParaRPr>
          </a:p>
        </p:txBody>
      </p:sp>
      <p:pic>
        <p:nvPicPr>
          <p:cNvPr id="3072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33375"/>
            <a:ext cx="4357687" cy="62928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915988" y="382588"/>
            <a:ext cx="6870700" cy="1317625"/>
          </a:xfrm>
          <a:prstGeom prst="rect">
            <a:avLst/>
          </a:prstGeom>
          <a:solidFill>
            <a:srgbClr val="FF0066"/>
          </a:solidFill>
          <a:ln w="12700">
            <a:solidFill>
              <a:srgbClr val="FF0066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tr-TR" sz="4000" b="1">
                <a:latin typeface="Tahoma" pitchFamily="34" charset="0"/>
              </a:rPr>
              <a:t>İLK OKUL ÇOCUKLARININ</a:t>
            </a:r>
          </a:p>
          <a:p>
            <a:pPr algn="ctr" eaLnBrk="0" hangingPunct="0"/>
            <a:r>
              <a:rPr lang="tr-TR" sz="4000" b="1">
                <a:latin typeface="Tahoma" pitchFamily="34" charset="0"/>
              </a:rPr>
              <a:t>BESLENMESİ</a:t>
            </a:r>
            <a:endParaRPr lang="tr-TR" sz="4000" b="1">
              <a:latin typeface="Tahoma Tur" charset="-94"/>
            </a:endParaRPr>
          </a:p>
        </p:txBody>
      </p:sp>
      <p:graphicFrame>
        <p:nvGraphicFramePr>
          <p:cNvPr id="73731" name="Object 3"/>
          <p:cNvGraphicFramePr>
            <a:graphicFrameLocks/>
          </p:cNvGraphicFramePr>
          <p:nvPr/>
        </p:nvGraphicFramePr>
        <p:xfrm>
          <a:off x="381000" y="2057400"/>
          <a:ext cx="8242300" cy="4035425"/>
        </p:xfrm>
        <a:graphic>
          <a:graphicData uri="http://schemas.openxmlformats.org/presentationml/2006/ole">
            <p:oleObj spid="_x0000_s1026" name="Clip" r:id="rId4" imgW="8242200" imgH="4035240" progId="MS_ClipArt_Gallery.5">
              <p:embed/>
            </p:oleObj>
          </a:graphicData>
        </a:graphic>
      </p:graphicFrame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971550" y="404813"/>
            <a:ext cx="6727825" cy="1323975"/>
          </a:xfrm>
          <a:prstGeom prst="rect">
            <a:avLst/>
          </a:prstGeom>
          <a:solidFill>
            <a:srgbClr val="FF0066"/>
          </a:solidFill>
          <a:ln w="12700">
            <a:solidFill>
              <a:srgbClr val="FF0066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tr-TR" sz="4000" b="1">
                <a:latin typeface="Tahoma" pitchFamily="34" charset="0"/>
              </a:rPr>
              <a:t>İLKOKUL ÇOCUKLARININ</a:t>
            </a:r>
          </a:p>
          <a:p>
            <a:pPr algn="ctr" eaLnBrk="0" hangingPunct="0"/>
            <a:r>
              <a:rPr lang="tr-TR" sz="4000" b="1">
                <a:latin typeface="Tahoma" pitchFamily="34" charset="0"/>
              </a:rPr>
              <a:t>BESLENMESİ</a:t>
            </a:r>
            <a:endParaRPr lang="tr-TR" sz="4000" b="1">
              <a:latin typeface="Tahoma Tur" charset="-9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animBg="1" autoUpdateAnimBg="0"/>
      <p:bldP spid="7373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1258888" y="1484313"/>
            <a:ext cx="49069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tr-TR" sz="2400">
                <a:solidFill>
                  <a:srgbClr val="000066"/>
                </a:solidFill>
                <a:latin typeface="Tahoma" pitchFamily="34" charset="0"/>
              </a:rPr>
              <a:t>*Okul çağı, 6-11 yaş grubundaki</a:t>
            </a:r>
          </a:p>
          <a:p>
            <a:pPr eaLnBrk="0" hangingPunct="0"/>
            <a:r>
              <a:rPr lang="tr-TR" sz="2400">
                <a:solidFill>
                  <a:srgbClr val="000066"/>
                </a:solidFill>
                <a:latin typeface="Tahoma" pitchFamily="34" charset="0"/>
              </a:rPr>
              <a:t> çocukları kapsar.</a:t>
            </a:r>
            <a:endParaRPr lang="tr-TR" sz="2400">
              <a:solidFill>
                <a:srgbClr val="000066"/>
              </a:solidFill>
              <a:latin typeface="Tahoma Tur" charset="-94"/>
            </a:endParaRP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2555875" y="2636838"/>
            <a:ext cx="58562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tr-TR" sz="2400">
                <a:solidFill>
                  <a:srgbClr val="000066"/>
                </a:solidFill>
                <a:latin typeface="Tahoma" pitchFamily="34" charset="0"/>
              </a:rPr>
              <a:t>*Bu çağ büyüme ve gelişmenin hızlı olduğu, yaşam boyu sürebilecek davranışların büyük ölçüde kazanıldığı bir dönemdir.</a:t>
            </a:r>
            <a:endParaRPr lang="tr-TR" sz="2400">
              <a:solidFill>
                <a:srgbClr val="000066"/>
              </a:solidFill>
              <a:latin typeface="Tahoma Tur" charset="-94"/>
            </a:endParaRP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476375" y="765175"/>
            <a:ext cx="1568450" cy="5191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tr-TR" sz="2800" b="1">
                <a:solidFill>
                  <a:srgbClr val="000066"/>
                </a:solidFill>
                <a:latin typeface="Tahoma" pitchFamily="34" charset="0"/>
              </a:rPr>
              <a:t>ÖNEMİ:</a:t>
            </a:r>
            <a:endParaRPr lang="tr-TR" sz="2800" b="1">
              <a:solidFill>
                <a:srgbClr val="000066"/>
              </a:solidFill>
              <a:latin typeface="Tahoma Tur" charset="-94"/>
            </a:endParaRP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3563938" y="4724400"/>
            <a:ext cx="5035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tr-TR" sz="2400">
                <a:solidFill>
                  <a:srgbClr val="000066"/>
                </a:solidFill>
                <a:latin typeface="Tahoma" pitchFamily="34" charset="0"/>
              </a:rPr>
              <a:t>*En hızlı büyüme kızlarda 10-12,</a:t>
            </a:r>
          </a:p>
          <a:p>
            <a:pPr eaLnBrk="0" hangingPunct="0"/>
            <a:r>
              <a:rPr lang="tr-TR" sz="2400">
                <a:solidFill>
                  <a:srgbClr val="000066"/>
                </a:solidFill>
                <a:latin typeface="Tahoma" pitchFamily="34" charset="0"/>
              </a:rPr>
              <a:t>erkeklerde ise 11-14 yaşında başlar.</a:t>
            </a:r>
            <a:endParaRPr lang="tr-TR" sz="2400">
              <a:solidFill>
                <a:srgbClr val="000066"/>
              </a:solidFill>
              <a:latin typeface="Tahoma Tur" charset="-94"/>
            </a:endParaRPr>
          </a:p>
        </p:txBody>
      </p:sp>
      <p:pic>
        <p:nvPicPr>
          <p:cNvPr id="75782" name="Picture 6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4076700"/>
            <a:ext cx="280828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/>
      <p:bldP spid="75780" grpId="0" animBg="1" autoUpdateAnimBg="0"/>
      <p:bldP spid="757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3635375" y="2276475"/>
            <a:ext cx="43211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tr-TR" sz="2400">
                <a:solidFill>
                  <a:srgbClr val="000066"/>
                </a:solidFill>
                <a:latin typeface="Tahoma" pitchFamily="34" charset="0"/>
              </a:rPr>
              <a:t>*Vücut ağırlığındaki artış yaklaşık 20 yaşına kadar devam eder.</a:t>
            </a:r>
            <a:endParaRPr lang="tr-TR" sz="2400">
              <a:solidFill>
                <a:srgbClr val="000066"/>
              </a:solidFill>
              <a:latin typeface="Tahoma Tur" charset="-94"/>
            </a:endParaRPr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3563938" y="3860800"/>
            <a:ext cx="52038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tr-TR" sz="2400">
                <a:solidFill>
                  <a:srgbClr val="000066"/>
                </a:solidFill>
                <a:latin typeface="Tahoma" pitchFamily="34" charset="0"/>
              </a:rPr>
              <a:t>*Boy uzunluğunda artış ise kızlarda 17 yaştan sonra genellikle </a:t>
            </a:r>
          </a:p>
          <a:p>
            <a:pPr eaLnBrk="0" hangingPunct="0"/>
            <a:r>
              <a:rPr lang="tr-TR" sz="2400">
                <a:solidFill>
                  <a:srgbClr val="000066"/>
                </a:solidFill>
                <a:latin typeface="Tahoma" pitchFamily="34" charset="0"/>
              </a:rPr>
              <a:t>durur, erkeklerde yavaş da olsa devam eder.</a:t>
            </a:r>
            <a:endParaRPr lang="tr-TR" sz="2400">
              <a:solidFill>
                <a:srgbClr val="000066"/>
              </a:solidFill>
              <a:latin typeface="Tahoma Tur" charset="-94"/>
            </a:endParaRPr>
          </a:p>
        </p:txBody>
      </p:sp>
      <p:pic>
        <p:nvPicPr>
          <p:cNvPr id="77828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549275"/>
            <a:ext cx="2908300" cy="526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  <p:bldP spid="778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>
            <p:ph type="body" sz="half" idx="1"/>
          </p:nvPr>
        </p:nvSpPr>
        <p:spPr>
          <a:xfrm>
            <a:off x="323850" y="0"/>
            <a:ext cx="5110163" cy="4114800"/>
          </a:xfrm>
          <a:noFill/>
        </p:spPr>
        <p:txBody>
          <a:bodyPr lIns="92075" tIns="46038" rIns="92075" bIns="46038"/>
          <a:lstStyle/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tr-TR" sz="2100" smtClean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tr-TR" sz="2100" smtClean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tr-TR" sz="2100" smtClean="0">
                <a:solidFill>
                  <a:srgbClr val="800000"/>
                </a:solidFill>
                <a:latin typeface="Comic Sans MS" pitchFamily="66" charset="0"/>
              </a:rPr>
              <a:t>Büyüme süreci önemli miktarda enerji ve yeni dokuların yapımı için daha fazla miktarda protein, vitamin ve mineralleri gerektirir.</a:t>
            </a: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2987675" y="3429000"/>
            <a:ext cx="61563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tr-TR" sz="2400">
                <a:solidFill>
                  <a:srgbClr val="800000"/>
                </a:solidFill>
                <a:latin typeface="Tahoma" pitchFamily="34" charset="0"/>
              </a:rPr>
              <a:t>Tüm enerji ve besin ögelerinin yeterli ve dengeli karşılanabilmesi için 6-11 yaş grubu çocukların tüketmeleri gereken besinlerin  kaliteli ve yeterli miktarlarda olması önemlidir.</a:t>
            </a:r>
            <a:endParaRPr lang="tr-TR" sz="2400">
              <a:solidFill>
                <a:srgbClr val="800000"/>
              </a:solidFill>
              <a:latin typeface="Tahoma Tur" charset="-94"/>
            </a:endParaRPr>
          </a:p>
        </p:txBody>
      </p:sp>
      <p:pic>
        <p:nvPicPr>
          <p:cNvPr id="79876" name="Picture 4"/>
          <p:cNvPicPr>
            <a:picLocks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3284538"/>
            <a:ext cx="2592387" cy="2519362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979613" y="1484313"/>
            <a:ext cx="3810000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tr-TR" sz="3300" b="1" smtClean="0">
                <a:solidFill>
                  <a:srgbClr val="000066"/>
                </a:solidFill>
                <a:latin typeface="Comic Sans MS" pitchFamily="66" charset="0"/>
              </a:rPr>
              <a:t>BESİN GRUPLARI</a:t>
            </a:r>
          </a:p>
        </p:txBody>
      </p:sp>
      <p:graphicFrame>
        <p:nvGraphicFramePr>
          <p:cNvPr id="2050" name="Object 3"/>
          <p:cNvGraphicFramePr>
            <a:graphicFrameLocks/>
          </p:cNvGraphicFramePr>
          <p:nvPr>
            <p:ph sz="quarter" idx="2"/>
          </p:nvPr>
        </p:nvGraphicFramePr>
        <p:xfrm>
          <a:off x="684213" y="3716338"/>
          <a:ext cx="3094037" cy="2520950"/>
        </p:xfrm>
        <a:graphic>
          <a:graphicData uri="http://schemas.openxmlformats.org/presentationml/2006/ole">
            <p:oleObj spid="_x0000_s2050" name="Clip" r:id="rId3" imgW="2781000" imgH="2187360" progId="MS_ClipArt_Gallery.2">
              <p:embed/>
            </p:oleObj>
          </a:graphicData>
        </a:graphic>
      </p:graphicFrame>
      <p:graphicFrame>
        <p:nvGraphicFramePr>
          <p:cNvPr id="2051" name="Object 4"/>
          <p:cNvGraphicFramePr>
            <a:graphicFrameLocks/>
          </p:cNvGraphicFramePr>
          <p:nvPr>
            <p:ph sz="quarter" idx="3"/>
          </p:nvPr>
        </p:nvGraphicFramePr>
        <p:xfrm>
          <a:off x="3062288" y="3346450"/>
          <a:ext cx="2370137" cy="1325563"/>
        </p:xfrm>
        <a:graphic>
          <a:graphicData uri="http://schemas.openxmlformats.org/presentationml/2006/ole">
            <p:oleObj spid="_x0000_s2051" name="Clip" r:id="rId4" imgW="1949400" imgH="822240" progId="MS_ClipArt_Gallery.2">
              <p:embed/>
            </p:oleObj>
          </a:graphicData>
        </a:graphic>
      </p:graphicFrame>
      <p:graphicFrame>
        <p:nvGraphicFramePr>
          <p:cNvPr id="2052" name="Object 5"/>
          <p:cNvGraphicFramePr>
            <a:graphicFrameLocks/>
          </p:cNvGraphicFramePr>
          <p:nvPr/>
        </p:nvGraphicFramePr>
        <p:xfrm>
          <a:off x="4716463" y="3573463"/>
          <a:ext cx="1308100" cy="1066800"/>
        </p:xfrm>
        <a:graphic>
          <a:graphicData uri="http://schemas.openxmlformats.org/presentationml/2006/ole">
            <p:oleObj spid="_x0000_s2052" name="Clip" r:id="rId5" imgW="1307880" imgH="1066680" progId="MS_ClipArt_Gallery.2">
              <p:embed/>
            </p:oleObj>
          </a:graphicData>
        </a:graphic>
      </p:graphicFrame>
      <p:graphicFrame>
        <p:nvGraphicFramePr>
          <p:cNvPr id="2053" name="Object 6"/>
          <p:cNvGraphicFramePr>
            <a:graphicFrameLocks/>
          </p:cNvGraphicFramePr>
          <p:nvPr/>
        </p:nvGraphicFramePr>
        <p:xfrm>
          <a:off x="3132138" y="4797425"/>
          <a:ext cx="1400175" cy="1346200"/>
        </p:xfrm>
        <a:graphic>
          <a:graphicData uri="http://schemas.openxmlformats.org/presentationml/2006/ole">
            <p:oleObj spid="_x0000_s2053" name="Clip" r:id="rId6" imgW="1400040" imgH="1346040" progId="MS_ClipArt_Gallery.2">
              <p:embed/>
            </p:oleObj>
          </a:graphicData>
        </a:graphic>
      </p:graphicFrame>
      <p:graphicFrame>
        <p:nvGraphicFramePr>
          <p:cNvPr id="2054" name="Object 7"/>
          <p:cNvGraphicFramePr>
            <a:graphicFrameLocks/>
          </p:cNvGraphicFramePr>
          <p:nvPr/>
        </p:nvGraphicFramePr>
        <p:xfrm>
          <a:off x="3995738" y="4292600"/>
          <a:ext cx="1728787" cy="1081088"/>
        </p:xfrm>
        <a:graphic>
          <a:graphicData uri="http://schemas.openxmlformats.org/presentationml/2006/ole">
            <p:oleObj spid="_x0000_s2054" name="Clip" r:id="rId7" imgW="1225440" imgH="475920" progId="MS_ClipArt_Gallery.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 w="57150" cap="flat" cmpd="tri">
            <a:solidFill>
              <a:srgbClr val="3333CC"/>
            </a:solidFill>
            <a:prstDash val="dash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tr-TR" sz="2000" b="1" smtClean="0">
                <a:solidFill>
                  <a:srgbClr val="000099"/>
                </a:solidFill>
                <a:latin typeface="Comic Sans MS" pitchFamily="66" charset="0"/>
              </a:rPr>
              <a:t>HER GÜN YEMEMİZ GEREKEN BESİNLER</a:t>
            </a:r>
          </a:p>
        </p:txBody>
      </p:sp>
      <p:sp>
        <p:nvSpPr>
          <p:cNvPr id="12291" name="Rectangle 3"/>
          <p:cNvSpPr>
            <a:spLocks noChangeArrowheads="1"/>
          </p:cNvSpPr>
          <p:nvPr>
            <p:ph type="body" idx="1"/>
          </p:nvPr>
        </p:nvSpPr>
        <p:spPr>
          <a:xfrm>
            <a:off x="1370013" y="1827213"/>
            <a:ext cx="7313612" cy="881062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r>
              <a:rPr lang="tr-TR" sz="3200" b="1" u="sng" smtClean="0">
                <a:solidFill>
                  <a:srgbClr val="0000FF"/>
                </a:solidFill>
              </a:rPr>
              <a:t>1 </a:t>
            </a:r>
            <a:r>
              <a:rPr lang="tr-TR" sz="3200" b="1" u="sng" smtClean="0">
                <a:solidFill>
                  <a:srgbClr val="0000FF"/>
                </a:solidFill>
                <a:latin typeface="Comic Sans MS" pitchFamily="66" charset="0"/>
              </a:rPr>
              <a:t>GRUP :</a:t>
            </a:r>
            <a:r>
              <a:rPr lang="tr-TR" sz="3200" smtClean="0">
                <a:solidFill>
                  <a:schemeClr val="folHlink"/>
                </a:solidFill>
                <a:latin typeface="Comic Sans MS" pitchFamily="66" charset="0"/>
              </a:rPr>
              <a:t> SÜT, YOĞURT, PEYNİR.</a:t>
            </a:r>
          </a:p>
          <a:p>
            <a:pPr eaLnBrk="1" hangingPunct="1">
              <a:buFont typeface="Wingdings" pitchFamily="2" charset="2"/>
              <a:buNone/>
            </a:pPr>
            <a:endParaRPr lang="tr-TR" sz="3200" smtClean="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611188" y="2781300"/>
            <a:ext cx="82454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tr-TR" sz="3600" b="1">
                <a:solidFill>
                  <a:srgbClr val="3333CC"/>
                </a:solidFill>
                <a:latin typeface="Times New Roman" pitchFamily="18" charset="0"/>
              </a:rPr>
              <a:t> </a:t>
            </a:r>
            <a:r>
              <a:rPr lang="tr-TR" sz="3600" b="1" u="sng">
                <a:solidFill>
                  <a:srgbClr val="000099"/>
                </a:solidFill>
                <a:latin typeface="Comic Sans MS" pitchFamily="66" charset="0"/>
              </a:rPr>
              <a:t>2. GRUP :</a:t>
            </a:r>
            <a:r>
              <a:rPr lang="tr-TR" sz="3600">
                <a:solidFill>
                  <a:srgbClr val="CC0000"/>
                </a:solidFill>
                <a:latin typeface="Comic Sans MS" pitchFamily="66" charset="0"/>
              </a:rPr>
              <a:t> ET, BALIK, TAVUK, </a:t>
            </a:r>
          </a:p>
          <a:p>
            <a:r>
              <a:rPr lang="tr-TR" sz="3600">
                <a:solidFill>
                  <a:srgbClr val="CC0000"/>
                </a:solidFill>
                <a:latin typeface="Comic Sans MS" pitchFamily="66" charset="0"/>
              </a:rPr>
              <a:t> YUMURTA, KURU BAKLAGİLLER VE </a:t>
            </a:r>
          </a:p>
          <a:p>
            <a:r>
              <a:rPr lang="tr-TR" sz="3600">
                <a:solidFill>
                  <a:srgbClr val="CC0000"/>
                </a:solidFill>
                <a:latin typeface="Comic Sans MS" pitchFamily="66" charset="0"/>
              </a:rPr>
              <a:t> FINDIK, FISTIK, CEVİZ VB.</a:t>
            </a: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755650" y="4724400"/>
            <a:ext cx="742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tr-TR" sz="3600" b="1" u="sng">
                <a:solidFill>
                  <a:srgbClr val="000099"/>
                </a:solidFill>
                <a:latin typeface="Comic Sans MS" pitchFamily="66" charset="0"/>
              </a:rPr>
              <a:t>3. GRUP :</a:t>
            </a:r>
            <a:r>
              <a:rPr lang="tr-TR" sz="3600">
                <a:solidFill>
                  <a:srgbClr val="CC0000"/>
                </a:solidFill>
                <a:latin typeface="Comic Sans MS" pitchFamily="66" charset="0"/>
              </a:rPr>
              <a:t> SEBZE VE MEYVELER.</a:t>
            </a:r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827088" y="5734050"/>
            <a:ext cx="74533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20000"/>
              </a:spcBef>
            </a:pPr>
            <a:r>
              <a:rPr lang="tr-TR" sz="3600" b="1" u="sng">
                <a:solidFill>
                  <a:srgbClr val="000099"/>
                </a:solidFill>
                <a:latin typeface="Comic Sans MS" pitchFamily="66" charset="0"/>
              </a:rPr>
              <a:t>4. GRUP :</a:t>
            </a:r>
            <a:r>
              <a:rPr lang="tr-TR" sz="3600">
                <a:solidFill>
                  <a:srgbClr val="CC0000"/>
                </a:solidFill>
                <a:latin typeface="Comic Sans MS" pitchFamily="66" charset="0"/>
              </a:rPr>
              <a:t> EKMEK VE TAHILLAR.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autoUpdateAnimBg="0"/>
      <p:bldP spid="81925" grpId="0" autoUpdateAnimBg="0"/>
      <p:bldP spid="8192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908050"/>
            <a:ext cx="7524750" cy="2447925"/>
          </a:xfrm>
        </p:spPr>
        <p:txBody>
          <a:bodyPr/>
          <a:lstStyle/>
          <a:p>
            <a:pPr eaLnBrk="1" hangingPunct="1"/>
            <a:r>
              <a:rPr lang="tr-TR" b="1" smtClean="0">
                <a:solidFill>
                  <a:schemeClr val="bg2"/>
                </a:solidFill>
              </a:rPr>
              <a:t>Enerji ve besin öğeleri ihtiyaçlarının karşılanmasında en önemli besin gruplarından biri süt ve süt ürünleridir.</a:t>
            </a:r>
          </a:p>
        </p:txBody>
      </p:sp>
      <p:pic>
        <p:nvPicPr>
          <p:cNvPr id="13315" name="Picture 8" descr="fd0122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3500438"/>
            <a:ext cx="2020888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Freeform 9"/>
          <p:cNvSpPr>
            <a:spLocks/>
          </p:cNvSpPr>
          <p:nvPr/>
        </p:nvSpPr>
        <p:spPr bwMode="auto">
          <a:xfrm>
            <a:off x="5726113" y="3429000"/>
            <a:ext cx="989012" cy="758825"/>
          </a:xfrm>
          <a:custGeom>
            <a:avLst/>
            <a:gdLst>
              <a:gd name="T0" fmla="*/ 350 w 623"/>
              <a:gd name="T1" fmla="*/ 0 h 478"/>
              <a:gd name="T2" fmla="*/ 549 w 623"/>
              <a:gd name="T3" fmla="*/ 77 h 478"/>
              <a:gd name="T4" fmla="*/ 623 w 623"/>
              <a:gd name="T5" fmla="*/ 144 h 478"/>
              <a:gd name="T6" fmla="*/ 228 w 623"/>
              <a:gd name="T7" fmla="*/ 478 h 478"/>
              <a:gd name="T8" fmla="*/ 154 w 623"/>
              <a:gd name="T9" fmla="*/ 353 h 478"/>
              <a:gd name="T10" fmla="*/ 0 w 623"/>
              <a:gd name="T11" fmla="*/ 112 h 478"/>
              <a:gd name="T12" fmla="*/ 350 w 623"/>
              <a:gd name="T13" fmla="*/ 0 h 4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23"/>
              <a:gd name="T22" fmla="*/ 0 h 478"/>
              <a:gd name="T23" fmla="*/ 623 w 623"/>
              <a:gd name="T24" fmla="*/ 478 h 4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23" h="478">
                <a:moveTo>
                  <a:pt x="350" y="0"/>
                </a:moveTo>
                <a:lnTo>
                  <a:pt x="549" y="77"/>
                </a:lnTo>
                <a:lnTo>
                  <a:pt x="623" y="144"/>
                </a:lnTo>
                <a:lnTo>
                  <a:pt x="228" y="478"/>
                </a:lnTo>
                <a:lnTo>
                  <a:pt x="154" y="353"/>
                </a:lnTo>
                <a:lnTo>
                  <a:pt x="0" y="112"/>
                </a:lnTo>
                <a:lnTo>
                  <a:pt x="350" y="0"/>
                </a:lnTo>
                <a:close/>
              </a:path>
            </a:pathLst>
          </a:custGeom>
          <a:solidFill>
            <a:srgbClr val="FFC0C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3317" name="Freeform 10"/>
          <p:cNvSpPr>
            <a:spLocks/>
          </p:cNvSpPr>
          <p:nvPr/>
        </p:nvSpPr>
        <p:spPr bwMode="auto">
          <a:xfrm>
            <a:off x="5365750" y="3646488"/>
            <a:ext cx="708025" cy="474662"/>
          </a:xfrm>
          <a:custGeom>
            <a:avLst/>
            <a:gdLst>
              <a:gd name="T0" fmla="*/ 244 w 446"/>
              <a:gd name="T1" fmla="*/ 0 h 299"/>
              <a:gd name="T2" fmla="*/ 0 w 446"/>
              <a:gd name="T3" fmla="*/ 151 h 299"/>
              <a:gd name="T4" fmla="*/ 321 w 446"/>
              <a:gd name="T5" fmla="*/ 241 h 299"/>
              <a:gd name="T6" fmla="*/ 446 w 446"/>
              <a:gd name="T7" fmla="*/ 299 h 299"/>
              <a:gd name="T8" fmla="*/ 366 w 446"/>
              <a:gd name="T9" fmla="*/ 183 h 299"/>
              <a:gd name="T10" fmla="*/ 244 w 446"/>
              <a:gd name="T11" fmla="*/ 0 h 29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46"/>
              <a:gd name="T19" fmla="*/ 0 h 299"/>
              <a:gd name="T20" fmla="*/ 446 w 446"/>
              <a:gd name="T21" fmla="*/ 299 h 29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46" h="299">
                <a:moveTo>
                  <a:pt x="244" y="0"/>
                </a:moveTo>
                <a:lnTo>
                  <a:pt x="0" y="151"/>
                </a:lnTo>
                <a:lnTo>
                  <a:pt x="321" y="241"/>
                </a:lnTo>
                <a:lnTo>
                  <a:pt x="446" y="299"/>
                </a:lnTo>
                <a:lnTo>
                  <a:pt x="366" y="183"/>
                </a:lnTo>
                <a:lnTo>
                  <a:pt x="244" y="0"/>
                </a:lnTo>
                <a:close/>
              </a:path>
            </a:pathLst>
          </a:custGeom>
          <a:solidFill>
            <a:srgbClr val="FFC0C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3318" name="Freeform 11"/>
          <p:cNvSpPr>
            <a:spLocks/>
          </p:cNvSpPr>
          <p:nvPr/>
        </p:nvSpPr>
        <p:spPr bwMode="auto">
          <a:xfrm>
            <a:off x="6013450" y="3646488"/>
            <a:ext cx="698500" cy="2435225"/>
          </a:xfrm>
          <a:custGeom>
            <a:avLst/>
            <a:gdLst>
              <a:gd name="T0" fmla="*/ 424 w 440"/>
              <a:gd name="T1" fmla="*/ 0 h 1534"/>
              <a:gd name="T2" fmla="*/ 382 w 440"/>
              <a:gd name="T3" fmla="*/ 317 h 1534"/>
              <a:gd name="T4" fmla="*/ 440 w 440"/>
              <a:gd name="T5" fmla="*/ 1210 h 1534"/>
              <a:gd name="T6" fmla="*/ 286 w 440"/>
              <a:gd name="T7" fmla="*/ 1309 h 1534"/>
              <a:gd name="T8" fmla="*/ 0 w 440"/>
              <a:gd name="T9" fmla="*/ 1534 h 1534"/>
              <a:gd name="T10" fmla="*/ 32 w 440"/>
              <a:gd name="T11" fmla="*/ 847 h 1534"/>
              <a:gd name="T12" fmla="*/ 38 w 440"/>
              <a:gd name="T13" fmla="*/ 311 h 1534"/>
              <a:gd name="T14" fmla="*/ 424 w 440"/>
              <a:gd name="T15" fmla="*/ 0 h 153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40"/>
              <a:gd name="T25" fmla="*/ 0 h 1534"/>
              <a:gd name="T26" fmla="*/ 440 w 440"/>
              <a:gd name="T27" fmla="*/ 1534 h 153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40" h="1534">
                <a:moveTo>
                  <a:pt x="424" y="0"/>
                </a:moveTo>
                <a:lnTo>
                  <a:pt x="382" y="317"/>
                </a:lnTo>
                <a:lnTo>
                  <a:pt x="440" y="1210"/>
                </a:lnTo>
                <a:lnTo>
                  <a:pt x="286" y="1309"/>
                </a:lnTo>
                <a:lnTo>
                  <a:pt x="0" y="1534"/>
                </a:lnTo>
                <a:lnTo>
                  <a:pt x="32" y="847"/>
                </a:lnTo>
                <a:lnTo>
                  <a:pt x="38" y="311"/>
                </a:lnTo>
                <a:lnTo>
                  <a:pt x="424" y="0"/>
                </a:lnTo>
                <a:close/>
              </a:path>
            </a:pathLst>
          </a:custGeom>
          <a:solidFill>
            <a:srgbClr val="FF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3319" name="Freeform 12"/>
          <p:cNvSpPr>
            <a:spLocks/>
          </p:cNvSpPr>
          <p:nvPr/>
        </p:nvSpPr>
        <p:spPr bwMode="auto">
          <a:xfrm>
            <a:off x="6300788" y="3213100"/>
            <a:ext cx="361950" cy="82550"/>
          </a:xfrm>
          <a:custGeom>
            <a:avLst/>
            <a:gdLst>
              <a:gd name="T0" fmla="*/ 74 w 228"/>
              <a:gd name="T1" fmla="*/ 0 h 52"/>
              <a:gd name="T2" fmla="*/ 0 w 228"/>
              <a:gd name="T3" fmla="*/ 45 h 52"/>
              <a:gd name="T4" fmla="*/ 228 w 228"/>
              <a:gd name="T5" fmla="*/ 52 h 52"/>
              <a:gd name="T6" fmla="*/ 215 w 228"/>
              <a:gd name="T7" fmla="*/ 0 h 52"/>
              <a:gd name="T8" fmla="*/ 74 w 228"/>
              <a:gd name="T9" fmla="*/ 0 h 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"/>
              <a:gd name="T16" fmla="*/ 0 h 52"/>
              <a:gd name="T17" fmla="*/ 228 w 228"/>
              <a:gd name="T18" fmla="*/ 52 h 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" h="52">
                <a:moveTo>
                  <a:pt x="74" y="0"/>
                </a:moveTo>
                <a:lnTo>
                  <a:pt x="0" y="45"/>
                </a:lnTo>
                <a:lnTo>
                  <a:pt x="228" y="52"/>
                </a:lnTo>
                <a:lnTo>
                  <a:pt x="215" y="0"/>
                </a:lnTo>
                <a:lnTo>
                  <a:pt x="74" y="0"/>
                </a:lnTo>
                <a:close/>
              </a:path>
            </a:pathLst>
          </a:custGeom>
          <a:solidFill>
            <a:srgbClr val="FFE1E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3320" name="Freeform 13"/>
          <p:cNvSpPr>
            <a:spLocks/>
          </p:cNvSpPr>
          <p:nvPr/>
        </p:nvSpPr>
        <p:spPr bwMode="auto">
          <a:xfrm>
            <a:off x="6300788" y="3286125"/>
            <a:ext cx="382587" cy="255588"/>
          </a:xfrm>
          <a:custGeom>
            <a:avLst/>
            <a:gdLst>
              <a:gd name="T0" fmla="*/ 0 w 241"/>
              <a:gd name="T1" fmla="*/ 0 h 161"/>
              <a:gd name="T2" fmla="*/ 10 w 241"/>
              <a:gd name="T3" fmla="*/ 87 h 161"/>
              <a:gd name="T4" fmla="*/ 199 w 241"/>
              <a:gd name="T5" fmla="*/ 161 h 161"/>
              <a:gd name="T6" fmla="*/ 241 w 241"/>
              <a:gd name="T7" fmla="*/ 10 h 161"/>
              <a:gd name="T8" fmla="*/ 0 w 241"/>
              <a:gd name="T9" fmla="*/ 0 h 1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161"/>
              <a:gd name="T17" fmla="*/ 241 w 241"/>
              <a:gd name="T18" fmla="*/ 161 h 1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161">
                <a:moveTo>
                  <a:pt x="0" y="0"/>
                </a:moveTo>
                <a:lnTo>
                  <a:pt x="10" y="87"/>
                </a:lnTo>
                <a:lnTo>
                  <a:pt x="199" y="161"/>
                </a:lnTo>
                <a:lnTo>
                  <a:pt x="241" y="10"/>
                </a:lnTo>
                <a:lnTo>
                  <a:pt x="0" y="0"/>
                </a:lnTo>
                <a:close/>
              </a:path>
            </a:pathLst>
          </a:custGeom>
          <a:solidFill>
            <a:srgbClr val="FF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3321" name="Freeform 14"/>
          <p:cNvSpPr>
            <a:spLocks/>
          </p:cNvSpPr>
          <p:nvPr/>
        </p:nvSpPr>
        <p:spPr bwMode="auto">
          <a:xfrm>
            <a:off x="5726113" y="3286125"/>
            <a:ext cx="560387" cy="311150"/>
          </a:xfrm>
          <a:custGeom>
            <a:avLst/>
            <a:gdLst>
              <a:gd name="T0" fmla="*/ 4 w 353"/>
              <a:gd name="T1" fmla="*/ 99 h 196"/>
              <a:gd name="T2" fmla="*/ 347 w 353"/>
              <a:gd name="T3" fmla="*/ 0 h 196"/>
              <a:gd name="T4" fmla="*/ 353 w 353"/>
              <a:gd name="T5" fmla="*/ 87 h 196"/>
              <a:gd name="T6" fmla="*/ 0 w 353"/>
              <a:gd name="T7" fmla="*/ 196 h 196"/>
              <a:gd name="T8" fmla="*/ 4 w 353"/>
              <a:gd name="T9" fmla="*/ 99 h 1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196"/>
              <a:gd name="T17" fmla="*/ 353 w 353"/>
              <a:gd name="T18" fmla="*/ 196 h 1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196">
                <a:moveTo>
                  <a:pt x="4" y="99"/>
                </a:moveTo>
                <a:lnTo>
                  <a:pt x="347" y="0"/>
                </a:lnTo>
                <a:lnTo>
                  <a:pt x="353" y="87"/>
                </a:lnTo>
                <a:lnTo>
                  <a:pt x="0" y="196"/>
                </a:lnTo>
                <a:lnTo>
                  <a:pt x="4" y="99"/>
                </a:lnTo>
                <a:close/>
              </a:path>
            </a:pathLst>
          </a:custGeom>
          <a:solidFill>
            <a:srgbClr val="FFC0C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3322" name="Freeform 15"/>
          <p:cNvSpPr>
            <a:spLocks/>
          </p:cNvSpPr>
          <p:nvPr/>
        </p:nvSpPr>
        <p:spPr bwMode="auto">
          <a:xfrm>
            <a:off x="6084888" y="4005263"/>
            <a:ext cx="509587" cy="1212850"/>
          </a:xfrm>
          <a:custGeom>
            <a:avLst/>
            <a:gdLst>
              <a:gd name="T0" fmla="*/ 321 w 321"/>
              <a:gd name="T1" fmla="*/ 0 h 764"/>
              <a:gd name="T2" fmla="*/ 309 w 321"/>
              <a:gd name="T3" fmla="*/ 292 h 764"/>
              <a:gd name="T4" fmla="*/ 321 w 321"/>
              <a:gd name="T5" fmla="*/ 536 h 764"/>
              <a:gd name="T6" fmla="*/ 0 w 321"/>
              <a:gd name="T7" fmla="*/ 764 h 764"/>
              <a:gd name="T8" fmla="*/ 7 w 321"/>
              <a:gd name="T9" fmla="*/ 379 h 764"/>
              <a:gd name="T10" fmla="*/ 0 w 321"/>
              <a:gd name="T11" fmla="*/ 260 h 764"/>
              <a:gd name="T12" fmla="*/ 174 w 321"/>
              <a:gd name="T13" fmla="*/ 151 h 764"/>
              <a:gd name="T14" fmla="*/ 321 w 321"/>
              <a:gd name="T15" fmla="*/ 0 h 7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21"/>
              <a:gd name="T25" fmla="*/ 0 h 764"/>
              <a:gd name="T26" fmla="*/ 321 w 321"/>
              <a:gd name="T27" fmla="*/ 764 h 7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21" h="764">
                <a:moveTo>
                  <a:pt x="321" y="0"/>
                </a:moveTo>
                <a:lnTo>
                  <a:pt x="309" y="292"/>
                </a:lnTo>
                <a:lnTo>
                  <a:pt x="321" y="536"/>
                </a:lnTo>
                <a:lnTo>
                  <a:pt x="0" y="764"/>
                </a:lnTo>
                <a:lnTo>
                  <a:pt x="7" y="379"/>
                </a:lnTo>
                <a:lnTo>
                  <a:pt x="0" y="260"/>
                </a:lnTo>
                <a:lnTo>
                  <a:pt x="174" y="151"/>
                </a:lnTo>
                <a:lnTo>
                  <a:pt x="321" y="0"/>
                </a:lnTo>
                <a:close/>
              </a:path>
            </a:pathLst>
          </a:custGeom>
          <a:solidFill>
            <a:srgbClr val="FFE1E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3323" name="Freeform 16"/>
          <p:cNvSpPr>
            <a:spLocks/>
          </p:cNvSpPr>
          <p:nvPr/>
        </p:nvSpPr>
        <p:spPr bwMode="auto">
          <a:xfrm>
            <a:off x="5868988" y="5662613"/>
            <a:ext cx="304800" cy="320675"/>
          </a:xfrm>
          <a:custGeom>
            <a:avLst/>
            <a:gdLst>
              <a:gd name="T0" fmla="*/ 192 w 192"/>
              <a:gd name="T1" fmla="*/ 0 h 202"/>
              <a:gd name="T2" fmla="*/ 186 w 192"/>
              <a:gd name="T3" fmla="*/ 73 h 202"/>
              <a:gd name="T4" fmla="*/ 3 w 192"/>
              <a:gd name="T5" fmla="*/ 202 h 202"/>
              <a:gd name="T6" fmla="*/ 0 w 192"/>
              <a:gd name="T7" fmla="*/ 138 h 202"/>
              <a:gd name="T8" fmla="*/ 192 w 192"/>
              <a:gd name="T9" fmla="*/ 0 h 2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"/>
              <a:gd name="T16" fmla="*/ 0 h 202"/>
              <a:gd name="T17" fmla="*/ 192 w 192"/>
              <a:gd name="T18" fmla="*/ 202 h 2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" h="202">
                <a:moveTo>
                  <a:pt x="192" y="0"/>
                </a:moveTo>
                <a:lnTo>
                  <a:pt x="186" y="73"/>
                </a:lnTo>
                <a:lnTo>
                  <a:pt x="3" y="202"/>
                </a:lnTo>
                <a:lnTo>
                  <a:pt x="0" y="138"/>
                </a:lnTo>
                <a:lnTo>
                  <a:pt x="192" y="0"/>
                </a:lnTo>
                <a:close/>
              </a:path>
            </a:pathLst>
          </a:custGeom>
          <a:solidFill>
            <a:srgbClr val="FFE1E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3324" name="Freeform 17"/>
          <p:cNvSpPr>
            <a:spLocks/>
          </p:cNvSpPr>
          <p:nvPr/>
        </p:nvSpPr>
        <p:spPr bwMode="auto">
          <a:xfrm>
            <a:off x="6084888" y="3646488"/>
            <a:ext cx="641350" cy="498475"/>
          </a:xfrm>
          <a:custGeom>
            <a:avLst/>
            <a:gdLst>
              <a:gd name="T0" fmla="*/ 0 w 404"/>
              <a:gd name="T1" fmla="*/ 209 h 314"/>
              <a:gd name="T2" fmla="*/ 67 w 404"/>
              <a:gd name="T3" fmla="*/ 314 h 314"/>
              <a:gd name="T4" fmla="*/ 404 w 404"/>
              <a:gd name="T5" fmla="*/ 58 h 314"/>
              <a:gd name="T6" fmla="*/ 353 w 404"/>
              <a:gd name="T7" fmla="*/ 0 h 314"/>
              <a:gd name="T8" fmla="*/ 0 w 404"/>
              <a:gd name="T9" fmla="*/ 209 h 3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4"/>
              <a:gd name="T16" fmla="*/ 0 h 314"/>
              <a:gd name="T17" fmla="*/ 404 w 404"/>
              <a:gd name="T18" fmla="*/ 314 h 3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4" h="314">
                <a:moveTo>
                  <a:pt x="0" y="209"/>
                </a:moveTo>
                <a:lnTo>
                  <a:pt x="67" y="314"/>
                </a:lnTo>
                <a:lnTo>
                  <a:pt x="404" y="58"/>
                </a:lnTo>
                <a:lnTo>
                  <a:pt x="353" y="0"/>
                </a:lnTo>
                <a:lnTo>
                  <a:pt x="0" y="209"/>
                </a:lnTo>
                <a:close/>
              </a:path>
            </a:pathLst>
          </a:custGeom>
          <a:solidFill>
            <a:srgbClr val="FF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3325" name="Text Box 18"/>
          <p:cNvSpPr txBox="1">
            <a:spLocks noChangeArrowheads="1"/>
          </p:cNvSpPr>
          <p:nvPr/>
        </p:nvSpPr>
        <p:spPr bwMode="auto">
          <a:xfrm>
            <a:off x="5437188" y="4221163"/>
            <a:ext cx="4572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tr-TR" sz="2800" b="1">
                <a:solidFill>
                  <a:srgbClr val="FF0000"/>
                </a:solidFill>
                <a:latin typeface="Times New Roman" pitchFamily="18" charset="0"/>
              </a:rPr>
              <a:t>SÜT</a:t>
            </a:r>
            <a:endParaRPr lang="tr-TR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3326" name="Freeform 19"/>
          <p:cNvSpPr>
            <a:spLocks/>
          </p:cNvSpPr>
          <p:nvPr/>
        </p:nvSpPr>
        <p:spPr bwMode="auto">
          <a:xfrm>
            <a:off x="5292725" y="3862388"/>
            <a:ext cx="758825" cy="2125662"/>
          </a:xfrm>
          <a:custGeom>
            <a:avLst/>
            <a:gdLst>
              <a:gd name="T0" fmla="*/ 19 w 478"/>
              <a:gd name="T1" fmla="*/ 0 h 1339"/>
              <a:gd name="T2" fmla="*/ 356 w 478"/>
              <a:gd name="T3" fmla="*/ 96 h 1339"/>
              <a:gd name="T4" fmla="*/ 478 w 478"/>
              <a:gd name="T5" fmla="*/ 151 h 1339"/>
              <a:gd name="T6" fmla="*/ 433 w 478"/>
              <a:gd name="T7" fmla="*/ 1339 h 1339"/>
              <a:gd name="T8" fmla="*/ 135 w 478"/>
              <a:gd name="T9" fmla="*/ 1185 h 1339"/>
              <a:gd name="T10" fmla="*/ 0 w 478"/>
              <a:gd name="T11" fmla="*/ 1085 h 1339"/>
              <a:gd name="T12" fmla="*/ 26 w 478"/>
              <a:gd name="T13" fmla="*/ 543 h 1339"/>
              <a:gd name="T14" fmla="*/ 19 w 478"/>
              <a:gd name="T15" fmla="*/ 0 h 133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78"/>
              <a:gd name="T25" fmla="*/ 0 h 1339"/>
              <a:gd name="T26" fmla="*/ 478 w 478"/>
              <a:gd name="T27" fmla="*/ 1339 h 133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78" h="1339">
                <a:moveTo>
                  <a:pt x="19" y="0"/>
                </a:moveTo>
                <a:lnTo>
                  <a:pt x="356" y="96"/>
                </a:lnTo>
                <a:lnTo>
                  <a:pt x="478" y="151"/>
                </a:lnTo>
                <a:lnTo>
                  <a:pt x="433" y="1339"/>
                </a:lnTo>
                <a:lnTo>
                  <a:pt x="135" y="1185"/>
                </a:lnTo>
                <a:lnTo>
                  <a:pt x="0" y="1085"/>
                </a:lnTo>
                <a:lnTo>
                  <a:pt x="26" y="543"/>
                </a:lnTo>
                <a:lnTo>
                  <a:pt x="19" y="0"/>
                </a:lnTo>
                <a:close/>
              </a:path>
            </a:pathLst>
          </a:custGeom>
          <a:solidFill>
            <a:srgbClr val="FFE1E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3327" name="Text Box 20"/>
          <p:cNvSpPr txBox="1">
            <a:spLocks noChangeArrowheads="1"/>
          </p:cNvSpPr>
          <p:nvPr/>
        </p:nvSpPr>
        <p:spPr bwMode="auto">
          <a:xfrm>
            <a:off x="5437188" y="4221163"/>
            <a:ext cx="4572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tr-TR" sz="2800" b="1">
                <a:solidFill>
                  <a:srgbClr val="FF0000"/>
                </a:solidFill>
                <a:latin typeface="Times New Roman" pitchFamily="18" charset="0"/>
              </a:rPr>
              <a:t>SÜT</a:t>
            </a:r>
            <a:endParaRPr lang="tr-TR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Çakışan Küreler">
  <a:themeElements>
    <a:clrScheme name="Çakışan Küreler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Çakışan Küreler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Çakışan Küreler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Çakışan Küreler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Çakışan Küreler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Çakışan Küreler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Çakışan Küreler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Çakışan Küreler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Çakışan Küreler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Çakışan Küreler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Çakışan Küreler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Çakışan Küreler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1418</TotalTime>
  <Words>676</Words>
  <Application>Microsoft Office PowerPoint</Application>
  <PresentationFormat>Ekran Gösterisi (4:3)</PresentationFormat>
  <Paragraphs>130</Paragraphs>
  <Slides>28</Slides>
  <Notes>3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2</vt:i4>
      </vt:variant>
      <vt:variant>
        <vt:lpstr>Slayt Başlıkları</vt:lpstr>
      </vt:variant>
      <vt:variant>
        <vt:i4>28</vt:i4>
      </vt:variant>
    </vt:vector>
  </HeadingPairs>
  <TitlesOfParts>
    <vt:vector size="41" baseType="lpstr">
      <vt:lpstr>Verdana</vt:lpstr>
      <vt:lpstr>Arial</vt:lpstr>
      <vt:lpstr>Wingdings</vt:lpstr>
      <vt:lpstr>Times New Roman</vt:lpstr>
      <vt:lpstr>Arial Unicode MS</vt:lpstr>
      <vt:lpstr>Broadway BT</vt:lpstr>
      <vt:lpstr>Tahoma</vt:lpstr>
      <vt:lpstr>Tahoma Tur</vt:lpstr>
      <vt:lpstr>Comic Sans MS</vt:lpstr>
      <vt:lpstr>Arial Black</vt:lpstr>
      <vt:lpstr>Çakışan Küreler</vt:lpstr>
      <vt:lpstr>Clip</vt:lpstr>
      <vt:lpstr>Microsoft Excel Worksheet</vt:lpstr>
      <vt:lpstr>Slayt 1</vt:lpstr>
      <vt:lpstr>BESLENME ?</vt:lpstr>
      <vt:lpstr>Slayt 3</vt:lpstr>
      <vt:lpstr>Slayt 4</vt:lpstr>
      <vt:lpstr>Slayt 5</vt:lpstr>
      <vt:lpstr>Slayt 6</vt:lpstr>
      <vt:lpstr>Slayt 7</vt:lpstr>
      <vt:lpstr>HER GÜN YEMEMİZ GEREKEN BESİNLER</vt:lpstr>
      <vt:lpstr>Slayt 9</vt:lpstr>
      <vt:lpstr>SÜT VE SÜT ÜRÜNLERİ</vt:lpstr>
      <vt:lpstr>NEDEN</vt:lpstr>
      <vt:lpstr>KALSİYUM</vt:lpstr>
      <vt:lpstr>A VİTAMİNİ</vt:lpstr>
      <vt:lpstr>D VİTAMİNİ</vt:lpstr>
      <vt:lpstr>K VİTAMİNİ</vt:lpstr>
      <vt:lpstr>E VİTAMİNİ</vt:lpstr>
      <vt:lpstr>Riboflavin, Vitamin B1, Vitamin PP, Vitamin B5,Vitamin B6, Vitamin B9, Vitamin H, Vitamin B12   vitaminleri ise:</vt:lpstr>
      <vt:lpstr>PROTEİN</vt:lpstr>
      <vt:lpstr>ŞEKER</vt:lpstr>
      <vt:lpstr>SÜT YOĞURT PEYNİR GRUBUNDAN GÜNLÜK TÜKETMEMİZ GEREKEN MİKTAR</vt:lpstr>
      <vt:lpstr>SÜT </vt:lpstr>
      <vt:lpstr>AÇIKTA SATILAN SÜTLER KULLANILACAKSA: </vt:lpstr>
      <vt:lpstr>Slayt 23</vt:lpstr>
      <vt:lpstr>Slayt 24</vt:lpstr>
      <vt:lpstr>Slayt 25</vt:lpstr>
      <vt:lpstr>Slayt 26</vt:lpstr>
      <vt:lpstr>SÜT VE SÜT ÜRÜNLERİ</vt:lpstr>
      <vt:lpstr>Slayt 28</vt:lpstr>
    </vt:vector>
  </TitlesOfParts>
  <Company>HSO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MENOPOZA YAKLAŞIM</dc:title>
  <dc:creator>HURRIYET SAĞLIK OCAĞI</dc:creator>
  <cp:lastModifiedBy>lg</cp:lastModifiedBy>
  <cp:revision>65</cp:revision>
  <dcterms:created xsi:type="dcterms:W3CDTF">1998-07-10T10:12:50Z</dcterms:created>
  <dcterms:modified xsi:type="dcterms:W3CDTF">2012-06-17T19:03:05Z</dcterms:modified>
</cp:coreProperties>
</file>