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71" r:id="rId3"/>
    <p:sldId id="257" r:id="rId4"/>
    <p:sldId id="258" r:id="rId5"/>
    <p:sldId id="269" r:id="rId6"/>
    <p:sldId id="270" r:id="rId7"/>
    <p:sldId id="259" r:id="rId8"/>
    <p:sldId id="260" r:id="rId9"/>
    <p:sldId id="261" r:id="rId10"/>
    <p:sldId id="262" r:id="rId11"/>
    <p:sldId id="267" r:id="rId12"/>
    <p:sldId id="268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biçemi için tıklatın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tr-TR"/>
              <a:t>Asıl alt başlık biçemi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56BE8055-597F-4CC3-AC0D-DDCDBBC08E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D4BBD-B1AC-46C8-A548-08848FF64FC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53B34-BA44-47CE-AE4C-79E14CCEBF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3EBC6-CA9F-4495-A418-0508055099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CBD9B-DCE0-402C-BF5C-AF962B7235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F261F-63C0-4059-A746-399F10D5BF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0723F-C4AB-4B41-8D0A-5E0139E607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9B3F3-58F8-4D9E-B14E-6736590FE53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E5648-D646-409C-B0A2-767FFE6836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4606C-2147-4A38-816F-118AFA4C25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3FDF-ABDE-4060-B13F-37592083CE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 için tıklatın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5A95E73B-9D43-419C-A36A-50120EA85D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pic>
        <p:nvPicPr>
          <p:cNvPr id="5127" name="Picture 7" descr="paint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9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8800" smtClean="0">
                <a:latin typeface="Zebrawood Regular" pitchFamily="18" charset="0"/>
              </a:rPr>
              <a:t>KANSER</a:t>
            </a:r>
            <a:endParaRPr lang="tr-TR" smtClean="0"/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924175"/>
            <a:ext cx="38798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Kanserden Korunma</a:t>
            </a:r>
            <a:endParaRPr lang="tr-TR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z="2800" smtClean="0">
                <a:latin typeface="Comic Sans MS" pitchFamily="66" charset="0"/>
              </a:rPr>
              <a:t>İleri  evrelerde  tedavi  başarısının  sınırlı  kalması nedeniyle kanser  yapıcı  etkenlerden  korunma  ve  hastalığın  erken  tanısı  önemli.</a:t>
            </a:r>
            <a:r>
              <a:rPr kumimoji="0" lang="tr-TR" smtClean="0"/>
              <a:t> </a:t>
            </a:r>
          </a:p>
          <a:p>
            <a:r>
              <a:rPr kumimoji="0" lang="tr-TR" sz="2800" u="sng" smtClean="0">
                <a:latin typeface="Comic Sans MS" pitchFamily="66" charset="0"/>
              </a:rPr>
              <a:t>Kanserden korunmak demek, kanser yapıcı nedenlerden uzak durmaktır.</a:t>
            </a:r>
            <a:r>
              <a:rPr kumimoji="0" lang="tr-TR" u="sng" smtClean="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6372225" y="4508500"/>
          <a:ext cx="1611313" cy="1676400"/>
        </p:xfrm>
        <a:graphic>
          <a:graphicData uri="http://schemas.openxmlformats.org/presentationml/2006/ole">
            <p:oleObj spid="_x0000_s4098" name="Klip" r:id="rId3" imgW="1490400" imgH="149076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Kanserden Korunma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u="sng" smtClean="0">
                <a:latin typeface="Comic Sans MS" pitchFamily="66" charset="0"/>
              </a:rPr>
              <a:t>Erken  tanı  ve  tarama  programları</a:t>
            </a:r>
            <a:r>
              <a:rPr lang="tr-TR" smtClean="0">
                <a:latin typeface="Comic Sans MS" pitchFamily="66" charset="0"/>
              </a:rPr>
              <a:t>; Yaygın olan meme, serviks, cilt  gibi  kanserlerden  korunmaya yönelik çalışmalar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tr-TR" sz="2400" smtClean="0">
                <a:latin typeface="Comic Sans MS" pitchFamily="66" charset="0"/>
              </a:rPr>
              <a:t>Kanserlerin  ortaya  çıkmasında  rol  oynayan etkenler: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tr-TR" sz="2400" smtClean="0">
                <a:latin typeface="Comic Sans MS" pitchFamily="66" charset="0"/>
              </a:rPr>
              <a:t>	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tr-TR" sz="2400" smtClean="0">
                <a:latin typeface="Comic Sans MS" pitchFamily="66" charset="0"/>
              </a:rPr>
              <a:t>	En  büyük etken  </a:t>
            </a:r>
            <a:r>
              <a:rPr lang="tr-TR" sz="24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sigara </a:t>
            </a:r>
            <a:endParaRPr lang="tr-TR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defRPr/>
            </a:pPr>
            <a:r>
              <a:rPr kumimoji="0" lang="tr-TR" sz="2400" smtClean="0">
                <a:latin typeface="Comic Sans MS" pitchFamily="66" charset="0"/>
              </a:rPr>
              <a:t>R</a:t>
            </a:r>
            <a:r>
              <a:rPr kumimoji="0" lang="en-US" sz="2400" smtClean="0">
                <a:latin typeface="Comic Sans MS" pitchFamily="66" charset="0"/>
              </a:rPr>
              <a:t>adyasyon</a:t>
            </a:r>
            <a:r>
              <a:rPr kumimoji="0" lang="tr-TR" sz="2400" smtClean="0">
                <a:latin typeface="Comic Sans MS" pitchFamily="66" charset="0"/>
              </a:rPr>
              <a:t> (</a:t>
            </a:r>
            <a:r>
              <a:rPr lang="tr-TR" sz="2400" smtClean="0">
                <a:latin typeface="Comic Sans MS" pitchFamily="66" charset="0"/>
              </a:rPr>
              <a:t>Aşırı dozda röntgen ışınına maruz kalma),</a:t>
            </a:r>
            <a:r>
              <a:rPr lang="tr-TR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endParaRPr kumimoji="0" lang="tr-TR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defRPr/>
            </a:pPr>
            <a:r>
              <a:rPr kumimoji="0" lang="en-US" sz="2400" smtClean="0">
                <a:latin typeface="Comic Sans MS" pitchFamily="66" charset="0"/>
              </a:rPr>
              <a:t>Çevre</a:t>
            </a:r>
            <a:r>
              <a:rPr kumimoji="0" lang="tr-TR" sz="2400" smtClean="0">
                <a:latin typeface="Comic Sans MS" pitchFamily="66" charset="0"/>
              </a:rPr>
              <a:t> </a:t>
            </a:r>
            <a:r>
              <a:rPr kumimoji="0" lang="en-US" sz="2400" smtClean="0">
                <a:latin typeface="Comic Sans MS" pitchFamily="66" charset="0"/>
              </a:rPr>
              <a:t>kirliliği, </a:t>
            </a:r>
            <a:endParaRPr kumimoji="0" lang="tr-TR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defRPr/>
            </a:pPr>
            <a:r>
              <a:rPr kumimoji="0" lang="tr-TR" sz="2400" smtClean="0">
                <a:latin typeface="Comic Sans MS" pitchFamily="66" charset="0"/>
              </a:rPr>
              <a:t>K</a:t>
            </a:r>
            <a:r>
              <a:rPr kumimoji="0" lang="en-US" sz="2400" smtClean="0">
                <a:latin typeface="Comic Sans MS" pitchFamily="66" charset="0"/>
              </a:rPr>
              <a:t>imyasal karsinojenler</a:t>
            </a:r>
            <a:r>
              <a:rPr kumimoji="0" lang="tr-TR" sz="2400" smtClean="0">
                <a:latin typeface="Comic Sans MS" pitchFamily="66" charset="0"/>
              </a:rPr>
              <a:t> (katran, benzen, boya maddeleri, asbest, bazı kozmetikler ve deterjanlar…), </a:t>
            </a:r>
          </a:p>
          <a:p>
            <a:pPr>
              <a:lnSpc>
                <a:spcPct val="90000"/>
              </a:lnSpc>
              <a:defRPr/>
            </a:pPr>
            <a:r>
              <a:rPr lang="tr-TR" sz="2400" smtClean="0">
                <a:latin typeface="Comic Sans MS" pitchFamily="66" charset="0"/>
              </a:rPr>
              <a:t>Bazı virüsler , </a:t>
            </a:r>
          </a:p>
          <a:p>
            <a:pPr>
              <a:lnSpc>
                <a:spcPct val="90000"/>
              </a:lnSpc>
              <a:defRPr/>
            </a:pPr>
            <a:r>
              <a:rPr lang="tr-TR" sz="2400" smtClean="0"/>
              <a:t>Kötü beslenme alışkanlığı. </a:t>
            </a:r>
            <a:endParaRPr lang="tr-TR" sz="240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tr-TR" sz="240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Kanserden Korunma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z="2800" smtClean="0">
                <a:latin typeface="Comic Sans MS" pitchFamily="66" charset="0"/>
              </a:rPr>
              <a:t>Sigara kullanmamak , </a:t>
            </a:r>
          </a:p>
          <a:p>
            <a:r>
              <a:rPr kumimoji="0" lang="tr-TR" sz="2800" smtClean="0">
                <a:latin typeface="Comic Sans MS" pitchFamily="66" charset="0"/>
              </a:rPr>
              <a:t>Dengeli ve yeterli beslenmek, </a:t>
            </a:r>
          </a:p>
          <a:p>
            <a:r>
              <a:rPr kumimoji="0" lang="tr-TR" sz="2800" smtClean="0">
                <a:latin typeface="Comic Sans MS" pitchFamily="66" charset="0"/>
              </a:rPr>
              <a:t>Lifli besinler tüketmek, </a:t>
            </a:r>
          </a:p>
          <a:p>
            <a:r>
              <a:rPr kumimoji="0" lang="tr-TR" sz="2800" smtClean="0">
                <a:latin typeface="Comic Sans MS" pitchFamily="66" charset="0"/>
              </a:rPr>
              <a:t>İdeal kilomuzu korumak, </a:t>
            </a:r>
          </a:p>
          <a:p>
            <a:r>
              <a:rPr kumimoji="0" lang="tr-TR" sz="2800" smtClean="0">
                <a:latin typeface="Comic Sans MS" pitchFamily="66" charset="0"/>
              </a:rPr>
              <a:t>Alkol kullanmamak, </a:t>
            </a:r>
          </a:p>
          <a:p>
            <a:r>
              <a:rPr kumimoji="0" lang="tr-TR" sz="2800" smtClean="0">
                <a:latin typeface="Comic Sans MS" pitchFamily="66" charset="0"/>
              </a:rPr>
              <a:t>Yazın güneşin dik geldiği saatlerde güneş ışınlarından korunmak, </a:t>
            </a:r>
          </a:p>
          <a:p>
            <a:r>
              <a:rPr kumimoji="0" lang="tr-TR" sz="2800" i="1" smtClean="0">
                <a:latin typeface="Comic Sans MS" pitchFamily="66" charset="0"/>
              </a:rPr>
              <a:t>Aktoprak</a:t>
            </a:r>
            <a:r>
              <a:rPr kumimoji="0" lang="tr-TR" sz="2800" smtClean="0">
                <a:latin typeface="Comic Sans MS" pitchFamily="66" charset="0"/>
              </a:rPr>
              <a:t> gibi zararlı maddeler içeren sıvama malzemeleri kullanmamak</a:t>
            </a:r>
          </a:p>
          <a:p>
            <a:endParaRPr lang="tr-TR" sz="2800" smtClean="0"/>
          </a:p>
        </p:txBody>
      </p:sp>
      <p:pic>
        <p:nvPicPr>
          <p:cNvPr id="15364" name="Picture 4" descr="CHEF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905000"/>
            <a:ext cx="18002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IGBUT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676400"/>
            <a:ext cx="1506538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>
                <a:solidFill>
                  <a:schemeClr val="tx1"/>
                </a:solidFill>
                <a:latin typeface="Comic Sans MS" pitchFamily="66" charset="0"/>
              </a:rPr>
              <a:t>Kanserle ilişkili bulaşıcı hastalıklar</a:t>
            </a:r>
          </a:p>
        </p:txBody>
      </p:sp>
      <p:sp>
        <p:nvSpPr>
          <p:cNvPr id="16387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mtClean="0">
                <a:latin typeface="Comic Sans MS" pitchFamily="66" charset="0"/>
              </a:rPr>
              <a:t>Karaciğer kanserine neden olan bulaşıcı sarılık </a:t>
            </a:r>
          </a:p>
          <a:p>
            <a:pPr lvl="1"/>
            <a:r>
              <a:rPr kumimoji="0" lang="tr-TR" sz="3600" u="sng" smtClean="0">
                <a:latin typeface="Comic Sans MS" pitchFamily="66" charset="0"/>
              </a:rPr>
              <a:t>Hepatit B ve C</a:t>
            </a:r>
            <a:endParaRPr kumimoji="0" lang="tr-TR" sz="3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>
                <a:solidFill>
                  <a:schemeClr val="tx1"/>
                </a:solidFill>
                <a:latin typeface="Comic Sans MS" pitchFamily="66" charset="0"/>
              </a:rPr>
              <a:t> “Kanserin 7 belirtisi”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z="2400" smtClean="0">
                <a:latin typeface="Comic Sans MS" pitchFamily="66" charset="0"/>
              </a:rPr>
              <a:t>Ses kısıklığı ve öksürük, </a:t>
            </a:r>
          </a:p>
          <a:p>
            <a:r>
              <a:rPr kumimoji="0" lang="tr-TR" sz="2400" smtClean="0">
                <a:latin typeface="Comic Sans MS" pitchFamily="66" charset="0"/>
              </a:rPr>
              <a:t>Meme veya vücudun herhangi bir yerinde şişlik ve sertlikler, </a:t>
            </a:r>
          </a:p>
          <a:p>
            <a:r>
              <a:rPr kumimoji="0" lang="tr-TR" sz="2400" smtClean="0">
                <a:latin typeface="Comic Sans MS" pitchFamily="66" charset="0"/>
              </a:rPr>
              <a:t>Normal dışı kanama ve akıntılar, </a:t>
            </a:r>
          </a:p>
          <a:p>
            <a:r>
              <a:rPr kumimoji="0" lang="tr-TR" sz="2400" smtClean="0">
                <a:latin typeface="Comic Sans MS" pitchFamily="66" charset="0"/>
              </a:rPr>
              <a:t>Yutma güçlüğü ve hazımsızlık, </a:t>
            </a:r>
          </a:p>
          <a:p>
            <a:r>
              <a:rPr kumimoji="0" lang="tr-TR" sz="2400" smtClean="0">
                <a:latin typeface="Comic Sans MS" pitchFamily="66" charset="0"/>
              </a:rPr>
              <a:t>İdrar yapma ve dışkılama alışkanlıklarındaki değişiklikler , </a:t>
            </a:r>
          </a:p>
          <a:p>
            <a:r>
              <a:rPr kumimoji="0" lang="tr-TR" sz="2400" smtClean="0">
                <a:latin typeface="Comic Sans MS" pitchFamily="66" charset="0"/>
              </a:rPr>
              <a:t>Vücudun herhangi bir yerinde iyileşmeyen yara, </a:t>
            </a:r>
          </a:p>
          <a:p>
            <a:r>
              <a:rPr kumimoji="0" lang="tr-TR" sz="2400" smtClean="0">
                <a:latin typeface="Comic Sans MS" pitchFamily="66" charset="0"/>
              </a:rPr>
              <a:t>Ben ve siğillerde görülen renk değişikliği, büyüme ve kanama gibi değişiklikler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Örnek:</a:t>
            </a:r>
            <a:r>
              <a:rPr lang="tr-TR" smtClean="0"/>
              <a:t> </a:t>
            </a:r>
            <a:r>
              <a:rPr kumimoji="0" lang="tr-TR" smtClean="0">
                <a:solidFill>
                  <a:schemeClr val="tx1"/>
                </a:solidFill>
                <a:latin typeface="Comic Sans MS" pitchFamily="66" charset="0"/>
              </a:rPr>
              <a:t>Meme Kanseri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z="2400" smtClean="0">
                <a:latin typeface="Comic Sans MS" pitchFamily="66" charset="0"/>
              </a:rPr>
              <a:t>Çok sık rastlanır. Kadınlarda en sık görülen kanser türüdür.</a:t>
            </a:r>
          </a:p>
          <a:p>
            <a:r>
              <a:rPr kumimoji="0" lang="tr-TR" sz="2400" smtClean="0">
                <a:latin typeface="Comic Sans MS" pitchFamily="66" charset="0"/>
              </a:rPr>
              <a:t>Erken tanısı mümkündür. </a:t>
            </a:r>
          </a:p>
          <a:p>
            <a:r>
              <a:rPr kumimoji="0" lang="tr-TR" sz="2400" smtClean="0">
                <a:latin typeface="Comic Sans MS" pitchFamily="66" charset="0"/>
              </a:rPr>
              <a:t>Korunma: Yağ oranı düşük ve sıvı yağlardan zengin beslenme, emzirme süresinin uzun olması, düzenli egzersiz.</a:t>
            </a:r>
          </a:p>
          <a:p>
            <a:r>
              <a:rPr kumimoji="0" lang="tr-TR" sz="2400" smtClean="0">
                <a:latin typeface="Comic Sans MS" pitchFamily="66" charset="0"/>
              </a:rPr>
              <a:t>Erken tanı: 20 yaşından sonra düzenli meme muayenesi.</a:t>
            </a:r>
          </a:p>
          <a:p>
            <a:r>
              <a:rPr kumimoji="0" lang="tr-TR" sz="2400" smtClean="0">
                <a:latin typeface="Comic Sans MS" pitchFamily="66" charset="0"/>
              </a:rPr>
              <a:t>Meme muayenesi: Her ay kadın tarafından kendi kendine ve her yıl bir kez sağlık ocağı personelince yapılmalı.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 Nedir?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 smtClean="0">
                <a:latin typeface="Comic Sans MS" pitchFamily="66" charset="0"/>
              </a:rPr>
              <a:t>Kanser, normal kurallar dışında diğer doku ve organların aleyhine büyüyen, çoğalan hücrelerin oluşturduğu bir hastalıktır.  </a:t>
            </a:r>
          </a:p>
          <a:p>
            <a:r>
              <a:rPr lang="tr-TR" sz="2800" smtClean="0">
                <a:latin typeface="Comic Sans MS" pitchFamily="66" charset="0"/>
              </a:rPr>
              <a:t>Vücudun tüm doku ve organlarını tutabilir.  </a:t>
            </a:r>
          </a:p>
          <a:p>
            <a:r>
              <a:rPr lang="tr-TR" sz="2800" smtClean="0">
                <a:latin typeface="Comic Sans MS" pitchFamily="66" charset="0"/>
              </a:rPr>
              <a:t>Geliştikleri yerde sınırlı kalan kitlelere </a:t>
            </a:r>
            <a:r>
              <a:rPr lang="tr-TR" sz="2800" u="sng" smtClean="0">
                <a:latin typeface="Comic Sans MS" pitchFamily="66" charset="0"/>
              </a:rPr>
              <a:t>iyi huylu tümörler</a:t>
            </a:r>
            <a:r>
              <a:rPr lang="tr-TR" sz="2800" smtClean="0">
                <a:latin typeface="Comic Sans MS" pitchFamily="66" charset="0"/>
              </a:rPr>
              <a:t>; yayılıp, çevre dokuları işgal eden ve diğer organlarda tekrar tümör odakları oluşturan kitlelere </a:t>
            </a:r>
            <a:r>
              <a:rPr lang="tr-TR" sz="2800" u="sng" smtClean="0">
                <a:latin typeface="Comic Sans MS" pitchFamily="66" charset="0"/>
              </a:rPr>
              <a:t>kötü huylu tümör veya kanser</a:t>
            </a:r>
            <a:r>
              <a:rPr lang="tr-TR" sz="2800" smtClean="0">
                <a:latin typeface="Comic Sans MS" pitchFamily="66" charset="0"/>
              </a:rPr>
              <a:t> denir.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Çağımızın hastalığı: KANSER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Endüstrileşmenin getirdiği çevresel etkenler , </a:t>
            </a:r>
          </a:p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Sigara içiminin artışı,</a:t>
            </a:r>
          </a:p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Beslenme alışkanlıklarımızın 		değişmesi.</a:t>
            </a:r>
          </a:p>
        </p:txBody>
      </p:sp>
      <p:pic>
        <p:nvPicPr>
          <p:cNvPr id="9220" name="Picture 4" descr="düzeltilm pip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514600"/>
            <a:ext cx="26860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 öldürmez ! </a:t>
            </a:r>
            <a:r>
              <a:rPr lang="tr-TR" sz="2400" smtClean="0">
                <a:latin typeface="Comic Sans MS" pitchFamily="66" charset="0"/>
              </a:rPr>
              <a:t>(Eğer erken tanınırsa)</a:t>
            </a:r>
            <a:endParaRPr lang="tr-TR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1771650"/>
          </a:xfrm>
        </p:spPr>
        <p:txBody>
          <a:bodyPr/>
          <a:lstStyle/>
          <a:p>
            <a:r>
              <a:rPr kumimoji="0" lang="tr-TR" sz="2000" u="sng" smtClean="0">
                <a:solidFill>
                  <a:srgbClr val="000000"/>
                </a:solidFill>
                <a:latin typeface="Comic Sans MS" pitchFamily="66" charset="0"/>
              </a:rPr>
              <a:t>Ülkemizde</a:t>
            </a:r>
            <a:r>
              <a:rPr kumimoji="0" lang="tr-TR" sz="200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kumimoji="0" lang="tr-TR" sz="2000" smtClean="0">
                <a:solidFill>
                  <a:srgbClr val="000000"/>
                </a:solidFill>
                <a:latin typeface="Comic Sans MS" pitchFamily="66" charset="0"/>
              </a:rPr>
              <a:t>20 yıl önce 4. en sık öldüren hastalık</a:t>
            </a:r>
          </a:p>
          <a:p>
            <a:pPr lvl="1"/>
            <a:r>
              <a:rPr kumimoji="0" lang="tr-TR" sz="2000" smtClean="0">
                <a:solidFill>
                  <a:srgbClr val="000000"/>
                </a:solidFill>
                <a:latin typeface="Comic Sans MS" pitchFamily="66" charset="0"/>
              </a:rPr>
              <a:t>Günümüzde kalp hastalıklarından sonra 2. en sık öldüren hastalık</a:t>
            </a:r>
          </a:p>
          <a:p>
            <a:r>
              <a:rPr kumimoji="0" lang="tr-TR" sz="2000" u="sng" smtClean="0">
                <a:solidFill>
                  <a:srgbClr val="000000"/>
                </a:solidFill>
                <a:latin typeface="Comic Sans MS" pitchFamily="66" charset="0"/>
              </a:rPr>
              <a:t>Eskişehir ilinde</a:t>
            </a:r>
            <a:r>
              <a:rPr kumimoji="0" lang="tr-TR" sz="200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kumimoji="0" lang="tr-TR" sz="2000" smtClean="0">
                <a:solidFill>
                  <a:srgbClr val="000000"/>
                </a:solidFill>
                <a:latin typeface="Comic Sans MS" pitchFamily="66" charset="0"/>
              </a:rPr>
              <a:t>2. en sık öldüren hastalık</a:t>
            </a:r>
            <a:endParaRPr kumimoji="0" lang="tr-TR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419600" y="3276600"/>
          <a:ext cx="4343400" cy="3257550"/>
        </p:xfrm>
        <a:graphic>
          <a:graphicData uri="http://schemas.openxmlformats.org/presentationml/2006/ole">
            <p:oleObj spid="_x0000_s1026" name="Çalışma Kitabı" r:id="rId3" imgW="6334421" imgH="2543383" progId="Excel.Sheet.8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1042988" y="4149725"/>
          <a:ext cx="1143000" cy="2286000"/>
        </p:xfrm>
        <a:graphic>
          <a:graphicData uri="http://schemas.openxmlformats.org/presentationml/2006/ole">
            <p:oleObj spid="_x0000_s1027" name="Klip" r:id="rId4" imgW="882720" imgH="157860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 öldürmez ! </a:t>
            </a:r>
            <a:r>
              <a:rPr lang="tr-TR" sz="2400" smtClean="0">
                <a:latin typeface="Comic Sans MS" pitchFamily="66" charset="0"/>
              </a:rPr>
              <a:t>(Eğer erken tanınırsa)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Kanserlerin büyük  kısmı  erken dönemde  yakalandığı   takdirde tedavi  şansı yüksektir. Kanserlerin  %75 kadarı  insan vücudunda gözle  görülebilen  veya basit  muayene  ve  tanı  yöntemleri  ile kolaylıkla  ulaşılabilen  yerlerdedir. 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 öldürmez ! </a:t>
            </a:r>
            <a:r>
              <a:rPr lang="tr-TR" sz="2400" smtClean="0">
                <a:latin typeface="Comic Sans MS" pitchFamily="66" charset="0"/>
              </a:rPr>
              <a:t>(Eğer erken tanınırsa)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u="sng" smtClean="0">
                <a:latin typeface="Comic Sans MS" pitchFamily="66" charset="0"/>
              </a:rPr>
              <a:t>Meme kanserinde yaşam oranı ;</a:t>
            </a:r>
          </a:p>
          <a:p>
            <a:pPr lvl="1"/>
            <a:r>
              <a:rPr lang="tr-TR" smtClean="0">
                <a:latin typeface="Comic Sans MS" pitchFamily="66" charset="0"/>
              </a:rPr>
              <a:t>Uzak metastazı olan olgularda 5 yıllık %10</a:t>
            </a:r>
          </a:p>
          <a:p>
            <a:pPr lvl="1"/>
            <a:r>
              <a:rPr lang="tr-TR" smtClean="0">
                <a:latin typeface="Comic Sans MS" pitchFamily="66" charset="0"/>
              </a:rPr>
              <a:t>Bölgesel yayılımı olan, uzak metastazı olmayan olgularda %50</a:t>
            </a:r>
          </a:p>
          <a:p>
            <a:pPr lvl="1"/>
            <a:r>
              <a:rPr lang="tr-TR" smtClean="0">
                <a:latin typeface="Comic Sans MS" pitchFamily="66" charset="0"/>
              </a:rPr>
              <a:t>Erkendönemde yakalanmış  olgularda  %80.</a:t>
            </a:r>
          </a:p>
          <a:p>
            <a:pPr lvl="1"/>
            <a:endParaRPr lang="tr-TR" smtClean="0">
              <a:latin typeface="Comic Sans MS" pitchFamily="66" charset="0"/>
            </a:endParaRPr>
          </a:p>
          <a:p>
            <a:pPr lvl="2"/>
            <a:r>
              <a:rPr lang="tr-TR" i="1" u="sng" smtClean="0">
                <a:latin typeface="Comic Sans MS" pitchFamily="66" charset="0"/>
              </a:rPr>
              <a:t>40  yaşın üzerindeki kadınların yılda bir kez mamografi çektirmesi önerilmektedir.</a:t>
            </a:r>
            <a:r>
              <a:rPr lang="tr-TR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En çok görülen ve en çok öldüren kanser türleri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u="sng" smtClean="0">
                <a:solidFill>
                  <a:srgbClr val="000000"/>
                </a:solidFill>
                <a:latin typeface="Comic Sans MS" pitchFamily="66" charset="0"/>
              </a:rPr>
              <a:t>Kadınlarda</a:t>
            </a:r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meme kanseri </a:t>
            </a:r>
          </a:p>
          <a:p>
            <a:r>
              <a:rPr kumimoji="0" lang="tr-TR" u="sng" smtClean="0">
                <a:solidFill>
                  <a:srgbClr val="000000"/>
                </a:solidFill>
                <a:latin typeface="Comic Sans MS" pitchFamily="66" charset="0"/>
              </a:rPr>
              <a:t>Erkeklerde</a:t>
            </a:r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akciğer kanseri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105400" y="3810000"/>
          <a:ext cx="2819400" cy="2097088"/>
        </p:xfrm>
        <a:graphic>
          <a:graphicData uri="http://schemas.openxmlformats.org/presentationml/2006/ole">
            <p:oleObj spid="_x0000_s2050" name="Klip" r:id="rId3" imgW="4495680" imgH="334440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Kanserin sonuçları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Erken ölümlere neden olur, </a:t>
            </a:r>
          </a:p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Tanı ve tedavi süreçleri pahalıdır,</a:t>
            </a:r>
          </a:p>
          <a:p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Hasta ve yakınlarının psikolojik ve ekonomik durumlarını bozar.</a:t>
            </a:r>
          </a:p>
        </p:txBody>
      </p:sp>
      <p:pic>
        <p:nvPicPr>
          <p:cNvPr id="12292" name="Picture 4" descr="MAYMUN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2672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391400" y="1752600"/>
          <a:ext cx="1400175" cy="1600200"/>
        </p:xfrm>
        <a:graphic>
          <a:graphicData uri="http://schemas.openxmlformats.org/presentationml/2006/ole">
            <p:oleObj spid="_x0000_s3074" name="Klip" r:id="rId4" imgW="2185920" imgH="28429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mic Sans MS" pitchFamily="66" charset="0"/>
              </a:rPr>
              <a:t>Kanserden korunabilir mi?</a:t>
            </a:r>
            <a:endParaRPr lang="tr-T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kumimoji="0" lang="tr-TR" smtClean="0">
                <a:latin typeface="Comic Sans MS" pitchFamily="66" charset="0"/>
              </a:rPr>
              <a:t>Kanser korunulabilen ve erken tanı konduğunda tedavi edilebilen bir hastalıktır.</a:t>
            </a:r>
            <a:endParaRPr kumimoji="0" lang="tr-TR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just"/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Dünya Sağlık Örgütü 6 basamaklı bir </a:t>
            </a:r>
            <a:r>
              <a:rPr kumimoji="0" lang="tr-TR" u="sng" smtClean="0">
                <a:solidFill>
                  <a:srgbClr val="000000"/>
                </a:solidFill>
                <a:latin typeface="Comic Sans MS" pitchFamily="66" charset="0"/>
              </a:rPr>
              <a:t>“Kanser Kontrol Programı”</a:t>
            </a:r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 geliştirmiştir. Bu programın en önemli bileşenini </a:t>
            </a:r>
            <a:r>
              <a:rPr kumimoji="0" lang="tr-TR" b="1" smtClean="0">
                <a:solidFill>
                  <a:srgbClr val="000000"/>
                </a:solidFill>
                <a:latin typeface="Comic Sans MS" pitchFamily="66" charset="0"/>
              </a:rPr>
              <a:t>KORUNMA</a:t>
            </a:r>
            <a:r>
              <a:rPr kumimoji="0" lang="tr-TR" smtClean="0">
                <a:solidFill>
                  <a:srgbClr val="000000"/>
                </a:solidFill>
                <a:latin typeface="Comic Sans MS" pitchFamily="66" charset="0"/>
              </a:rPr>
              <a:t> olarak belirlemiştir.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ÇAĞDAŞ PORTRE">
  <a:themeElements>
    <a:clrScheme name="ÇAĞDAŞ PORTRE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ÇAĞDAŞ PORTRE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ÇAĞDAŞ PORTR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ĞDAŞ PORTR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ÇAĞDAŞ PORTR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ÇAĞDAŞ PORTR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Office\Templates\Sunu Tasarımları\ÇAĞDAŞ PORTRE.POT</Template>
  <TotalTime>196</TotalTime>
  <Words>351</Words>
  <Application>Microsoft Office PowerPoint</Application>
  <PresentationFormat>Ekran Gösterisi (4:3)</PresentationFormat>
  <Paragraphs>75</Paragraphs>
  <Slides>16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27" baseType="lpstr">
      <vt:lpstr>Times New Roman</vt:lpstr>
      <vt:lpstr>Arial</vt:lpstr>
      <vt:lpstr>Arial Black</vt:lpstr>
      <vt:lpstr>Tahoma</vt:lpstr>
      <vt:lpstr>Monotype Sorts</vt:lpstr>
      <vt:lpstr>Calibri</vt:lpstr>
      <vt:lpstr>Zebrawood Regular</vt:lpstr>
      <vt:lpstr>Comic Sans MS</vt:lpstr>
      <vt:lpstr>ÇAĞDAŞ PORTRE</vt:lpstr>
      <vt:lpstr>Microsoft Excel Çalışma Sayfası</vt:lpstr>
      <vt:lpstr>Microsoft Clip Gallery</vt:lpstr>
      <vt:lpstr>KANSER</vt:lpstr>
      <vt:lpstr>Kanser Nedir?</vt:lpstr>
      <vt:lpstr>Çağımızın hastalığı: KANSER</vt:lpstr>
      <vt:lpstr>Kanser öldürmez ! (Eğer erken tanınırsa)</vt:lpstr>
      <vt:lpstr>Kanser öldürmez ! (Eğer erken tanınırsa)</vt:lpstr>
      <vt:lpstr>Kanser öldürmez ! (Eğer erken tanınırsa)</vt:lpstr>
      <vt:lpstr>En çok görülen ve en çok öldüren kanser türleri</vt:lpstr>
      <vt:lpstr>Kanserin sonuçları </vt:lpstr>
      <vt:lpstr>Kanserden korunabilir mi?</vt:lpstr>
      <vt:lpstr>Kanserden Korunma</vt:lpstr>
      <vt:lpstr>Kanserden Korunma</vt:lpstr>
      <vt:lpstr>Slayt 12</vt:lpstr>
      <vt:lpstr>Kanserden Korunma</vt:lpstr>
      <vt:lpstr>Kanserle ilişkili bulaşıcı hastalıklar</vt:lpstr>
      <vt:lpstr> “Kanserin 7 belirtisi” </vt:lpstr>
      <vt:lpstr>Örnek: Meme Kanseri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.</dc:creator>
  <cp:lastModifiedBy>lg</cp:lastModifiedBy>
  <cp:revision>27</cp:revision>
  <dcterms:created xsi:type="dcterms:W3CDTF">2004-03-31T20:52:03Z</dcterms:created>
  <dcterms:modified xsi:type="dcterms:W3CDTF">2012-06-17T19:02:41Z</dcterms:modified>
</cp:coreProperties>
</file>