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75" r:id="rId3"/>
    <p:sldId id="272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3" r:id="rId20"/>
  </p:sldIdLst>
  <p:sldSz cx="9144000" cy="6858000" type="screen4x3"/>
  <p:notesSz cx="6858000" cy="9144000"/>
  <p:defaultTextStyle>
    <a:defPPr>
      <a:defRPr lang="tr-TR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buChar char="n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ADF1"/>
    <a:srgbClr val="6600CC"/>
    <a:srgbClr val="339933"/>
    <a:srgbClr val="008000"/>
    <a:srgbClr val="00CC99"/>
    <a:srgbClr val="FFFF99"/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tr-TR" altLang="en-US"/>
              <a:t>Asıl başlık stili için tıklatın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tr-TR" altLang="en-US"/>
              <a:t>Asıl alt başlık stilini düzenlemek için tıklatın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23A56E-740F-491A-80F3-28DD489D061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B32F5-2E93-443A-B329-E31D37831187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4F98D-A57B-47B9-9F21-D5FE48149F38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A4183-FF3F-4CB6-8840-6A6A7A46D9B5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308F2-6ED2-41CE-AB27-A2F55B83B04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AA379-42CF-4D15-99F0-B63A95FC78D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ED859-D478-454D-BCFE-7D6819563223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7FA50-DB9D-4FD5-8FAE-34AFD6D11A0C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DDF0C-856F-4965-8B61-61D5941B676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75A59-9366-4DE7-8452-631912B82994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4DE51-02BE-4D42-988C-C5986DC2677E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en-US" smtClean="0"/>
              <a:t>Asıl metin stillerini düzenlemek için tıklatın</a:t>
            </a:r>
          </a:p>
          <a:p>
            <a:pPr lvl="1"/>
            <a:r>
              <a:rPr lang="tr-TR" altLang="en-US" smtClean="0"/>
              <a:t>İkinci düzey</a:t>
            </a:r>
          </a:p>
          <a:p>
            <a:pPr lvl="2"/>
            <a:r>
              <a:rPr lang="tr-TR" altLang="en-US" smtClean="0"/>
              <a:t>Üçüncü düzey</a:t>
            </a:r>
          </a:p>
          <a:p>
            <a:pPr lvl="3"/>
            <a:r>
              <a:rPr lang="tr-TR" altLang="en-US" smtClean="0"/>
              <a:t>Dördüncü düzey</a:t>
            </a:r>
          </a:p>
          <a:p>
            <a:pPr lvl="4"/>
            <a:r>
              <a:rPr lang="tr-TR" altLang="en-US" smtClean="0"/>
              <a:t>Beşinci düzey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+mj-lt"/>
              </a:defRPr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latin typeface="+mj-lt"/>
              </a:defRPr>
            </a:lvl1pPr>
          </a:lstStyle>
          <a:p>
            <a:pPr>
              <a:defRPr/>
            </a:pPr>
            <a:fld id="{166BF246-D1A5-474D-9AC8-6DFC60A9FA5F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  <p:sp>
        <p:nvSpPr>
          <p:cNvPr id="3277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images.google.com.tr/imgres?imgurl=http://www.foodsafeschools.org/FSAG_CD/Resources/FNS/Photo_Artwork/Artwork/Color/FoodSafety_Characters/clean1.jpg&amp;imgrefurl=http://www.foodsafeschools.org/FSAG_CD/artwork.htm&amp;h=901&amp;w=928&amp;sz=159&amp;hl=en&amp;start=3&amp;tbnid=SqX5nZwzfnVQfM:&amp;tbnh=143&amp;tbnw=147&amp;prev=/images%3Fq%3Dclean%26gbv%3D2%26hl%3Den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images.google.com.tr/imgres?imgurl=http://k43.pbase.com/u22/dannysmythe/upload/13739252.Toothbrush.jpg&amp;imgrefurl=http://www.pbase.com/dannysmythe/image/13739252&amp;h=729&amp;w=619&amp;sz=247&amp;hl=en&amp;start=2&amp;tbnid=2XitErLB3aMaCM:&amp;tbnh=141&amp;tbnw=120&amp;prev=/images%3Fq%3Dtoothbrush%26gbv%3D2%26hl%3De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com.tr/imgres?imgurl=http://www.aperfectworld.org/clipart/Home_Family/mother_son.gif&amp;imgrefurl=http://www.aperfectworld.org/home_family.htm&amp;h=1525&amp;w=1134&amp;sz=36&amp;hl=en&amp;start=293&amp;tbnid=FfTxNPORT3pZKM:&amp;tbnh=150&amp;tbnw=112&amp;prev=/images%3Fq%3Dmother%26start%3D280%26gbv%3D2%26ndsp%3D20%26hl%3Den%26sa%3D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com.tr/imgres?imgurl=http://thegate.boyut.com.tr/ImageDisplay.asp%3FimgID%3D43847&amp;imgrefurl=http://thegate.boyut.com.tr/index.asp%3Fct%3D459,488%26a%3D68265&amp;h=260&amp;w=330&amp;sz=55&amp;hl=en&amp;start=5&amp;tbnid=3WKrTtr8Gfa0JM:&amp;tbnh=94&amp;tbnw=119&amp;prev=/images%3Fq%3Dhamam%2Btas%25C4%25B1%26gbv%3D2%26ndsp%3D20%26hl%3Den%26sa%3D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hyperlink" Target="http://www.ncbi.nlm.nih.gov/sites/entrez?Db=pubmed&amp;Cmd=Search&amp;Term=%22Rowland%20SA%22%5BAuthor%5D&amp;itool=EntrezSystem2.PEntrez.Pubmed.Pubmed_ResultsPanel.Pubmed_DiscoveryPanel.Pubmed_RVAbstractPlus" TargetMode="External"/><Relationship Id="rId7" Type="http://schemas.openxmlformats.org/officeDocument/2006/relationships/hyperlink" Target="http://www.ncbi.nlm.nih.gov/sites/entrez?Db=pubmed&amp;Cmd=Search&amp;Term=%22Critchley%20J%22%5BAuthor%5D&amp;itool=EntrezSystem2.PEntrez.Pubmed.Pubmed_ResultsPanel.Pubmed_DiscoveryPanel.Pubmed_RVAbstractPlus" TargetMode="External"/><Relationship Id="rId2" Type="http://schemas.openxmlformats.org/officeDocument/2006/relationships/hyperlink" Target="http://www.ncbi.nlm.nih.gov/sites/entrez?Db=pubmed&amp;Cmd=Search&amp;Term=%22Idowu%20OA%22%5BAuthor%5D&amp;itool=EntrezSystem2.PEntrez.Pubmed.Pubmed_ResultsPanel.Pubmed_DiscoveryPanel.Pubmed_RVAbstractPlu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cbi.nlm.nih.gov/sites/entrez?Db=pubmed&amp;Cmd=Search&amp;Term=%22Meremikwu%20M%22%5BAuthor%5D&amp;itool=EntrezSystem2.PEntrez.Pubmed.Pubmed_ResultsPanel.Pubmed_DiscoveryPanel.Pubmed_RVAbstractPlus" TargetMode="External"/><Relationship Id="rId5" Type="http://schemas.openxmlformats.org/officeDocument/2006/relationships/hyperlink" Target="http://www.ncbi.nlm.nih.gov/sites/entrez?Db=pubmed&amp;Cmd=Search&amp;Term=%22Ehiri%20J%22%5BAuthor%5D&amp;itool=EntrezSystem2.PEntrez.Pubmed.Pubmed_ResultsPanel.Pubmed_DiscoveryPanel.Pubmed_RVAbstractPlus" TargetMode="External"/><Relationship Id="rId4" Type="http://schemas.openxmlformats.org/officeDocument/2006/relationships/hyperlink" Target="http://www.ncbi.nlm.nih.gov/sites/entrez?Db=pubmed&amp;Cmd=Search&amp;Term=%22Ejemot%20R%22%5BAuthor%5D&amp;itool=EntrezSystem2.PEntrez.Pubmed.Pubmed_ResultsPanel.Pubmed_DiscoveryPanel.Pubmed_RVAbstractPlu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.tr/imgres?imgurl=http://thebeautybrains.com/wp-content/uploads/2007/11/baby-hair.jpg&amp;imgrefurl=http://thebeautybrains.com/2007/11/26/big-bad-baby-hairs/&amp;h=683&amp;w=544&amp;sz=77&amp;hl=en&amp;start=63&amp;tbnid=QRjO-SrHyZ5tuM:&amp;tbnh=139&amp;tbnw=111&amp;prev=/images%3Fq%3Dhair%26start%3D60%26gbv%3D2%26ndsp%3D20%26hl%3Den%26sa%3D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772400" cy="1470025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6600CC"/>
                </a:solidFill>
                <a:latin typeface="Berling Antiqua" pitchFamily="18" charset="-94"/>
              </a:rPr>
              <a:t>HİJYEN</a:t>
            </a:r>
            <a:br>
              <a:rPr lang="tr-TR" smtClean="0">
                <a:solidFill>
                  <a:srgbClr val="6600CC"/>
                </a:solidFill>
                <a:latin typeface="Berling Antiqua" pitchFamily="18" charset="-94"/>
              </a:rPr>
            </a:br>
            <a:r>
              <a:rPr lang="tr-TR" sz="3800" smtClean="0">
                <a:solidFill>
                  <a:srgbClr val="6600CC"/>
                </a:solidFill>
                <a:latin typeface="Berling Antiqua" pitchFamily="18" charset="-94"/>
              </a:rPr>
              <a:t>(HIFZISIHHA)</a:t>
            </a:r>
          </a:p>
        </p:txBody>
      </p:sp>
      <p:pic>
        <p:nvPicPr>
          <p:cNvPr id="3075" name="Picture 11" descr="clean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276475"/>
            <a:ext cx="2592387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Ağız ve dişler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600" smtClean="0">
                <a:latin typeface="Berling Antiqua" pitchFamily="18" charset="-94"/>
              </a:rPr>
              <a:t>En az günde iki kez, sabah ve gece yatarken, 5 dakika süreyle dişleri ve dili fırçalamak,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Diş ipi kullanmak,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Çürük diş varsa tedavi ettirmek,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Dişleri kürdan vs. gibi yabancı cisimlerle karıştırmamak,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Ağza kalem vs. gibi cisimleri sokmamak,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Ağızda kalıcı koku yaptığından sigara içmemek.</a:t>
            </a:r>
          </a:p>
        </p:txBody>
      </p:sp>
      <p:pic>
        <p:nvPicPr>
          <p:cNvPr id="12292" name="Picture 7" descr="1373925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373688"/>
            <a:ext cx="1020763" cy="119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Eller ve tırnaklar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Tuvaletten sonra ve her türden yiyeceklere dokunmadan önce ve yemekten sonra (sıvı, tercihen antibakteryel) sabunla yıkamak,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Elini, parmaklarını ağzına, yüzüne dokundurmamak,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El ve ayak tırnaklarını haftada bir kesmek,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Tırnak veya tırnak kenarı derisini yememek,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Burnunu karıştırmamak.</a:t>
            </a:r>
          </a:p>
        </p:txBody>
      </p:sp>
      <p:pic>
        <p:nvPicPr>
          <p:cNvPr id="13316" name="Picture 7" descr="ha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288" y="5084763"/>
            <a:ext cx="11144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Vücut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Berling Antiqua" pitchFamily="18" charset="-94"/>
              </a:rPr>
              <a:t>Her sabah duş almak,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Sıcak mevsimlerde gün içinde gereği kadar duş almak,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Bu mümkün değilse gün aşırı; eğer bu da mümkün değilse haftada iki kez yıkanmak,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Kulakları banyodan sonra saf pamukla temizlemek, kulak çubuğu kullanmamak.</a:t>
            </a:r>
          </a:p>
          <a:p>
            <a:pPr eaLnBrk="1" hangingPunct="1"/>
            <a:endParaRPr lang="tr-TR" smtClean="0">
              <a:latin typeface="Berling Antiqua" pitchFamily="18" charset="-94"/>
            </a:endParaRPr>
          </a:p>
        </p:txBody>
      </p:sp>
      <p:pic>
        <p:nvPicPr>
          <p:cNvPr id="14340" name="Picture 7" descr="shower hea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96225" y="5334000"/>
            <a:ext cx="12477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Giysi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Her yıkanmadan sonra iç çamaşırlarını değiştirmek,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Kirli, yağlı, kokan giysilerle dolaşmamak,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Önlük gibi dış kıyafetleri evde giymemek,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Temiz ve ütülü giysiler giymek,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Ayakkabıları boyalı olmak,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Her işe uygun giysi giymek (spor, bahçe işi, okul vs.)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Her mevsime uygun giyinmek.</a:t>
            </a:r>
          </a:p>
        </p:txBody>
      </p:sp>
      <p:pic>
        <p:nvPicPr>
          <p:cNvPr id="15364" name="Picture 13" descr="pS119142664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7050" y="5164138"/>
            <a:ext cx="1693863" cy="169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toilet_pap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5524500"/>
            <a:ext cx="1524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Tuvalet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786688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Tuvalet kağıdı kullanmak,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Tuvaletten sonra elleri yıkamak,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Tuvaleti kirletmeden, batırmadan kullanmak, etrafa idrar sıçratmamak ve dışkı bulaştırmamak,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Kullanma esnasında tuvalete ara ara su dökmek,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Çıkarken temizleyerek bırakmak, sifonu çekmek,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(Erkekler için) ayaktan yaparken, ortak kullanılan klozetlerin kapak ve oturma yerlerini kaldırarak kullanmak,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Ortak kullanılan klozetlere oturmadan önce tuvalet kağıdıyla kaplamak,</a:t>
            </a:r>
          </a:p>
          <a:p>
            <a:pPr eaLnBrk="1" hangingPunct="1">
              <a:lnSpc>
                <a:spcPct val="80000"/>
              </a:lnSpc>
            </a:pPr>
            <a:r>
              <a:rPr lang="tr-TR" sz="2600" smtClean="0">
                <a:latin typeface="Berling Antiqua" pitchFamily="18" charset="-94"/>
              </a:rPr>
              <a:t>Tuvalet havasını değiştirecek sprey koku kullanmak.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Yaşam alanları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z="2600" smtClean="0">
                <a:latin typeface="Berling Antiqua" pitchFamily="18" charset="-94"/>
              </a:rPr>
              <a:t>Sabah erken saatlerde odaları havalandırmak,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Köşelerde toz birikmeyecek bir sıklıkta ev, okul ve işyerlerinin süpürülmesini sağlamak, eşyaların tozunu almak,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Kapı kolu, merdiven tırabzanı gibi elle temas edilen alanları zaman zaman dezenfekte etmek,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Kendi evlerimizin önündeki kaldırım ve sokağı süpürmek, çöplerini toplamak,</a:t>
            </a:r>
          </a:p>
          <a:p>
            <a:pPr eaLnBrk="1" hangingPunct="1"/>
            <a:r>
              <a:rPr lang="tr-TR" sz="2600" smtClean="0">
                <a:latin typeface="Berling Antiqua" pitchFamily="18" charset="-94"/>
              </a:rPr>
              <a:t>Süpürürken toz havalandırmamak, gereğinde sulayarak süpürmek.</a:t>
            </a:r>
          </a:p>
        </p:txBody>
      </p:sp>
      <p:pic>
        <p:nvPicPr>
          <p:cNvPr id="17412" name="Picture 5" descr="garbage_fly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5589588"/>
            <a:ext cx="1524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Yaşam alanları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Berling Antiqua" pitchFamily="18" charset="-94"/>
              </a:rPr>
              <a:t>Dış ayakkabısı veya tuvalet terliğiyle ayakkabısız dolaştığımız alanlara basmamak (eşik dahil), 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Doktor muayene divanı üzerine ayakkabı ile çıkmamak ve basmamak,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Ayakkabıların dış kısımlarına ve altına elle dokunmamak; bu yapıldığında mutlaka sabunla elleri yıkamak.</a:t>
            </a:r>
          </a:p>
        </p:txBody>
      </p:sp>
      <p:pic>
        <p:nvPicPr>
          <p:cNvPr id="18436" name="Picture 7" descr="20070526-foot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750" y="5157788"/>
            <a:ext cx="10668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 </a:t>
            </a:r>
            <a:r>
              <a:rPr lang="tr-TR" sz="2500" smtClean="0"/>
              <a:t>Başkalarını koruyucu tutum ve davranışlar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Öksürür ve aksırırken mümkünse mendille, değilse sol elin tersiyle ağzını kapamak,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Burnu aktığında mendile silmek, eliyle veya yeniyle silmemek,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Başkalarının </a:t>
            </a:r>
            <a:r>
              <a:rPr lang="tr-TR" i="1" smtClean="0">
                <a:latin typeface="Berling Antiqua" pitchFamily="18" charset="-94"/>
              </a:rPr>
              <a:t>solunum</a:t>
            </a:r>
            <a:r>
              <a:rPr lang="tr-TR" smtClean="0">
                <a:latin typeface="Berling Antiqua" pitchFamily="18" charset="-94"/>
              </a:rPr>
              <a:t> </a:t>
            </a:r>
            <a:r>
              <a:rPr lang="tr-TR" i="1" smtClean="0">
                <a:latin typeface="Berling Antiqua" pitchFamily="18" charset="-94"/>
              </a:rPr>
              <a:t>alanı</a:t>
            </a:r>
            <a:r>
              <a:rPr lang="tr-TR" smtClean="0">
                <a:latin typeface="Berling Antiqua" pitchFamily="18" charset="-94"/>
              </a:rPr>
              <a:t>na fazla yaklaşmamak,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Elleri temiz değilken başkasıyla tokalaşmamak,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Yerlere tükürmemek,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Yerlere çöp, ambalaj, yemek artığı atmamak,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Toz kaldırmamak.</a:t>
            </a:r>
          </a:p>
        </p:txBody>
      </p:sp>
      <p:pic>
        <p:nvPicPr>
          <p:cNvPr id="19460" name="Picture 5" descr="germ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9925" y="5445125"/>
            <a:ext cx="15240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endParaRPr lang="tr-TR" sz="25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742791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Okul öncesi eğitim, dolayısıyla ebeveynlerin, özellikle de annelerin (geleceğin anneleri olan kız çocuklarının) eğitimi önemlidir.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Bulaşıcı hastalıklar bakımından, başkalarının kişisel hijyen kurallarına uyması, kendi uymamız kadar önemlidir.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Hijyen		Kozmetik-estetik</a:t>
            </a:r>
          </a:p>
        </p:txBody>
      </p:sp>
      <p:pic>
        <p:nvPicPr>
          <p:cNvPr id="20484" name="Picture 16" descr="mother_son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084763"/>
            <a:ext cx="10668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5" name="Text Box 17"/>
          <p:cNvSpPr txBox="1">
            <a:spLocks noChangeArrowheads="1"/>
          </p:cNvSpPr>
          <p:nvPr/>
        </p:nvSpPr>
        <p:spPr bwMode="auto">
          <a:xfrm>
            <a:off x="539750" y="4868863"/>
            <a:ext cx="1655763" cy="1265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r-TR" sz="1400"/>
              <a:t>Banyo yapmak</a:t>
            </a:r>
          </a:p>
          <a:p>
            <a:pPr marL="342900" indent="-342900">
              <a:spcBef>
                <a:spcPct val="50000"/>
              </a:spcBef>
            </a:pPr>
            <a:r>
              <a:rPr lang="tr-TR" sz="1400"/>
              <a:t>Saçı yıkamak</a:t>
            </a:r>
          </a:p>
          <a:p>
            <a:pPr marL="342900" indent="-342900">
              <a:spcBef>
                <a:spcPct val="50000"/>
              </a:spcBef>
            </a:pPr>
            <a:r>
              <a:rPr lang="tr-TR" sz="1400"/>
              <a:t>Temiz giyinmek</a:t>
            </a:r>
            <a:endParaRPr lang="en-GB" sz="1400"/>
          </a:p>
        </p:txBody>
      </p:sp>
      <p:sp>
        <p:nvSpPr>
          <p:cNvPr id="20486" name="Text Box 19"/>
          <p:cNvSpPr txBox="1">
            <a:spLocks noChangeArrowheads="1"/>
          </p:cNvSpPr>
          <p:nvPr/>
        </p:nvSpPr>
        <p:spPr bwMode="auto">
          <a:xfrm>
            <a:off x="3348038" y="4868863"/>
            <a:ext cx="1655762" cy="12652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tr-TR" sz="1400"/>
              <a:t>Parfüm sürmek</a:t>
            </a:r>
          </a:p>
          <a:p>
            <a:pPr marL="342900" indent="-342900">
              <a:spcBef>
                <a:spcPct val="50000"/>
              </a:spcBef>
            </a:pPr>
            <a:r>
              <a:rPr lang="tr-TR" sz="1400"/>
              <a:t>Saçı jölelemek</a:t>
            </a:r>
          </a:p>
          <a:p>
            <a:pPr marL="342900" indent="-342900">
              <a:spcBef>
                <a:spcPct val="50000"/>
              </a:spcBef>
            </a:pPr>
            <a:r>
              <a:rPr lang="tr-TR" sz="1400"/>
              <a:t>Şık giyinmek</a:t>
            </a:r>
            <a:endParaRPr lang="en-GB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endParaRPr lang="tr-TR" sz="25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7427912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Hijyen kurallarına uymak para harcamayı gerektirmez.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Hijyen kurallarına uymakla elde edilecek sağlıklılık hali, en düşük maliyetli sağlık hizmetinden bile daha ucuzdur.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Hijyen kurallarına uymak medeni olmanın göstergesidir.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Hijyen kurallarına uymak bizi yabancılaştırmaz, kendi kültürümüzden koparmaz. Bilakis, kendi medeniyetimizle, SU MEDENİYETİyle barıştırır.</a:t>
            </a:r>
          </a:p>
        </p:txBody>
      </p:sp>
      <p:pic>
        <p:nvPicPr>
          <p:cNvPr id="21508" name="Picture 4" descr="ImageDisplay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5778500"/>
            <a:ext cx="1366838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HİJYEN</a:t>
            </a:r>
            <a:endParaRPr lang="en-GB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Yaklaşık 30 dakika sürecek bu dersin sonunda, sağlımızı korumada bize en fazla yarar sağlayacak tutum ve davranışları öğreneceğiz.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Eller ve tırnaklar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El yıkamak oral fekal (çevresel ve kişisel hijyenle bağlantılı olarak, ağız yolundan yumurta ve kistleri alınarak hastalık yapan kıl kurdu gibi) parazitlerin geçişini azaltır. Bazı ülkelerde gıda satıcılarının %97’sinde bir veya daha fazla parazit tespit edilmiştir. </a:t>
            </a:r>
            <a:r>
              <a:rPr lang="tr-TR" sz="1200" b="1" smtClean="0">
                <a:hlinkClick r:id="rId2"/>
              </a:rPr>
              <a:t>Idowu OA</a:t>
            </a:r>
            <a:r>
              <a:rPr lang="tr-TR" sz="1200" smtClean="0"/>
              <a:t>, </a:t>
            </a:r>
            <a:r>
              <a:rPr lang="tr-TR" sz="1200" b="1" smtClean="0">
                <a:hlinkClick r:id="rId3"/>
              </a:rPr>
              <a:t>Rowland SA</a:t>
            </a:r>
            <a:r>
              <a:rPr lang="tr-TR" sz="1200" smtClean="0"/>
              <a:t>. Afr Health Sci. 2006 Sep;6(3):160-4.</a:t>
            </a:r>
            <a:r>
              <a:rPr lang="tr-TR" smtClean="0"/>
              <a:t> </a:t>
            </a:r>
            <a:endParaRPr lang="tr-TR" smtClean="0">
              <a:latin typeface="Berling Antiqua" pitchFamily="18" charset="-94"/>
            </a:endParaRPr>
          </a:p>
          <a:p>
            <a:pPr eaLnBrk="1" hangingPunct="1">
              <a:lnSpc>
                <a:spcPct val="90000"/>
              </a:lnSpc>
            </a:pPr>
            <a:r>
              <a:rPr lang="tr-TR" smtClean="0">
                <a:latin typeface="Berling Antiqua" pitchFamily="18" charset="-94"/>
              </a:rPr>
              <a:t>Sadece el yıkamak, ishal olmayı %30 azaltmaktadır. </a:t>
            </a:r>
            <a:r>
              <a:rPr lang="tr-TR" sz="1200" b="1" smtClean="0">
                <a:hlinkClick r:id="rId4"/>
              </a:rPr>
              <a:t>Ejemot R</a:t>
            </a:r>
            <a:r>
              <a:rPr lang="tr-TR" sz="1200" smtClean="0"/>
              <a:t>, </a:t>
            </a:r>
            <a:r>
              <a:rPr lang="tr-TR" sz="1200" b="1" smtClean="0">
                <a:hlinkClick r:id="rId5"/>
              </a:rPr>
              <a:t>Ehiri J</a:t>
            </a:r>
            <a:r>
              <a:rPr lang="tr-TR" sz="1200" smtClean="0"/>
              <a:t>, </a:t>
            </a:r>
            <a:r>
              <a:rPr lang="tr-TR" sz="1200" b="1" smtClean="0">
                <a:hlinkClick r:id="rId6"/>
              </a:rPr>
              <a:t>Meremikwu M</a:t>
            </a:r>
            <a:r>
              <a:rPr lang="tr-TR" sz="1200" smtClean="0"/>
              <a:t>, </a:t>
            </a:r>
            <a:r>
              <a:rPr lang="tr-TR" sz="1200" b="1" smtClean="0">
                <a:hlinkClick r:id="rId7"/>
              </a:rPr>
              <a:t>Critchley J</a:t>
            </a:r>
            <a:r>
              <a:rPr lang="tr-TR" sz="1200" smtClean="0"/>
              <a:t>. Cochrane Database Syst Rev. 2008 Jan 23;(1):CD004265.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sz="1200" smtClean="0"/>
          </a:p>
        </p:txBody>
      </p:sp>
      <p:pic>
        <p:nvPicPr>
          <p:cNvPr id="5124" name="Picture 4" descr="hand.gi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288" y="5084763"/>
            <a:ext cx="11144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KELİME KÖKENİ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mtClean="0">
                <a:latin typeface="Berling Antiqua" pitchFamily="18" charset="-94"/>
              </a:rPr>
              <a:t>HYGİENE (Hijyen)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>
              <a:latin typeface="Berling Antiqua" pitchFamily="18" charset="-94"/>
            </a:endParaRPr>
          </a:p>
          <a:p>
            <a:pPr eaLnBrk="1" hangingPunct="1"/>
            <a:r>
              <a:rPr lang="tr-TR" smtClean="0">
                <a:latin typeface="Berling Antiqua" pitchFamily="18" charset="-94"/>
              </a:rPr>
              <a:t>Sanskritçe </a:t>
            </a:r>
            <a:r>
              <a:rPr lang="tr-TR" i="1" smtClean="0">
                <a:latin typeface="Berling Antiqua" pitchFamily="18" charset="-94"/>
              </a:rPr>
              <a:t>su </a:t>
            </a:r>
            <a:r>
              <a:rPr lang="tr-TR" smtClean="0">
                <a:latin typeface="Berling Antiqua" pitchFamily="18" charset="-94"/>
              </a:rPr>
              <a:t>(İyi)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Latince </a:t>
            </a:r>
            <a:r>
              <a:rPr lang="tr-TR" i="1" smtClean="0">
                <a:latin typeface="Berling Antiqua" pitchFamily="18" charset="-94"/>
              </a:rPr>
              <a:t>vivus</a:t>
            </a:r>
            <a:r>
              <a:rPr lang="tr-TR" smtClean="0">
                <a:latin typeface="Berling Antiqua" pitchFamily="18" charset="-94"/>
              </a:rPr>
              <a:t> (yaşama)</a:t>
            </a:r>
          </a:p>
          <a:p>
            <a:pPr eaLnBrk="1" hangingPunct="1">
              <a:buFont typeface="Wingdings" pitchFamily="2" charset="2"/>
              <a:buNone/>
            </a:pPr>
            <a:endParaRPr lang="tr-TR" smtClean="0">
              <a:latin typeface="Berling Antiqua" pitchFamily="18" charset="-94"/>
            </a:endParaRPr>
          </a:p>
          <a:p>
            <a:pPr lvl="1" eaLnBrk="1" hangingPunct="1"/>
            <a:r>
              <a:rPr lang="tr-TR" i="1" smtClean="0">
                <a:latin typeface="Berling Antiqua" pitchFamily="18" charset="-94"/>
              </a:rPr>
              <a:t>Hygieinos</a:t>
            </a:r>
            <a:r>
              <a:rPr lang="tr-TR" smtClean="0">
                <a:latin typeface="Berling Antiqua" pitchFamily="18" charset="-94"/>
              </a:rPr>
              <a:t>	: Sağlığa yararlı, sağlıklı </a:t>
            </a:r>
          </a:p>
          <a:p>
            <a:pPr lvl="1" eaLnBrk="1" hangingPunct="1"/>
            <a:r>
              <a:rPr lang="tr-TR" i="1" smtClean="0">
                <a:latin typeface="Berling Antiqua" pitchFamily="18" charset="-94"/>
              </a:rPr>
              <a:t>Hygiēs		</a:t>
            </a:r>
            <a:r>
              <a:rPr lang="tr-TR" smtClean="0">
                <a:latin typeface="Berling Antiqua" pitchFamily="18" charset="-94"/>
              </a:rPr>
              <a:t>: Sağlıklı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SÖZLÜK ANLAMI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tr-TR" smtClean="0">
                <a:latin typeface="Berling Antiqua" pitchFamily="18" charset="-94"/>
              </a:rPr>
              <a:t>Sağlığın oluşturulması ve sürdürülmesi bilimi (Hıfzısıhha).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tr-TR" smtClean="0">
                <a:latin typeface="Berling Antiqua" pitchFamily="18" charset="-94"/>
              </a:rPr>
              <a:t>Sağlıklı olmayı sağlayan (temizlik gibi) uygulama ve şartlar.</a:t>
            </a:r>
          </a:p>
          <a:p>
            <a:pPr marL="609600" indent="-609600" eaLnBrk="1" hangingPunct="1"/>
            <a:endParaRPr lang="tr-TR" smtClean="0">
              <a:latin typeface="Berling Antiqua" pitchFamily="18" charset="-9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KAVRAM ANLAMI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tr-TR" smtClean="0">
                <a:latin typeface="Berling Antiqua" pitchFamily="18" charset="-94"/>
              </a:rPr>
              <a:t>Halk sağlığı anlayışı ile bağlantılı olarak, sağlığın ve sağlıklı yaşantının sürdürülmesi ve daha da iyileştirilmesi amacına yönelik uygulamalar.</a:t>
            </a:r>
            <a:r>
              <a:rPr lang="tr-TR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HİJYEN </a:t>
            </a:r>
            <a:br>
              <a:rPr lang="tr-TR" sz="3800" smtClean="0"/>
            </a:br>
            <a:r>
              <a:rPr lang="tr-TR" sz="3800" smtClean="0"/>
              <a:t>Sınıflamalar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Berling Antiqua" pitchFamily="18" charset="-94"/>
              </a:rPr>
              <a:t>Kişisel hijyen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Gıda ve gıda hazırlama hijyeni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Su hijyeni (İçme ve kullanma suyu, kanalizasyon gibi şehir altyapısı)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Tıp hijyeni (Dezenfeksiyon, eldiven ve maske kullanma gibi)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Hizmet sektörü hijyeni (Berberler gibi)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Mesleki hijyen (İşçi sağlığı ve güvenliği)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Kişisel Hijyen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Berling Antiqua" pitchFamily="18" charset="-94"/>
              </a:rPr>
              <a:t>Saç ve vücut kılları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Ağız ve dişler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Eller ve tırnaklar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Vücut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Giysi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Tuvalet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Yaşam alanları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Başkalarını koruyucu tutum ve davranışlar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Kişisel Hijyen</a:t>
            </a:r>
            <a:br>
              <a:rPr lang="tr-TR" sz="3800" smtClean="0"/>
            </a:br>
            <a:r>
              <a:rPr lang="tr-TR" sz="3800" smtClean="0"/>
              <a:t>Saç ve vücut kılları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smtClean="0">
                <a:latin typeface="Berling Antiqua" pitchFamily="18" charset="-94"/>
              </a:rPr>
              <a:t>Saçları temiz ve yağsız bir halde tutmak,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Taralı ve gereğinde örülü, tokalı bulundurmak,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Uygun bir şekilde kesilmiş bulunmasını sağlamak.</a:t>
            </a:r>
          </a:p>
          <a:p>
            <a:pPr eaLnBrk="1" hangingPunct="1"/>
            <a:r>
              <a:rPr lang="tr-TR" smtClean="0">
                <a:latin typeface="Berling Antiqua" pitchFamily="18" charset="-94"/>
              </a:rPr>
              <a:t>Alınması gereken tüyleri belli zamanlarda almak.</a:t>
            </a:r>
          </a:p>
        </p:txBody>
      </p:sp>
      <p:pic>
        <p:nvPicPr>
          <p:cNvPr id="11268" name="Picture 7" descr="baby-hai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1725" y="5084763"/>
            <a:ext cx="1173163" cy="146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nar Çizgili">
  <a:themeElements>
    <a:clrScheme name="Kenar Çizgili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enar Çizgili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Char char="n"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enar Çizgili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enar Çizgili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enar Çizgili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759</TotalTime>
  <Words>801</Words>
  <Application>Microsoft Office PowerPoint</Application>
  <PresentationFormat>Ekran Gösterisi (4:3)</PresentationFormat>
  <Paragraphs>108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5" baseType="lpstr">
      <vt:lpstr>Arial</vt:lpstr>
      <vt:lpstr>Wingdings</vt:lpstr>
      <vt:lpstr>Garamond</vt:lpstr>
      <vt:lpstr>Calibri</vt:lpstr>
      <vt:lpstr>Berling Antiqua</vt:lpstr>
      <vt:lpstr>Kenar Çizgili</vt:lpstr>
      <vt:lpstr>HİJYEN (HIFZISIHHA)</vt:lpstr>
      <vt:lpstr>HİJYEN</vt:lpstr>
      <vt:lpstr>Kişisel Hijyen Eller ve tırnaklar</vt:lpstr>
      <vt:lpstr>KELİME KÖKENİ</vt:lpstr>
      <vt:lpstr>SÖZLÜK ANLAMI</vt:lpstr>
      <vt:lpstr>KAVRAM ANLAMI</vt:lpstr>
      <vt:lpstr>HİJYEN  Sınıflamalar</vt:lpstr>
      <vt:lpstr>Kişisel Hijyen</vt:lpstr>
      <vt:lpstr>Kişisel Hijyen Saç ve vücut kılları</vt:lpstr>
      <vt:lpstr>Kişisel Hijyen Ağız ve dişler</vt:lpstr>
      <vt:lpstr>Kişisel Hijyen Eller ve tırnaklar</vt:lpstr>
      <vt:lpstr>Kişisel Hijyen Vücut</vt:lpstr>
      <vt:lpstr>Kişisel Hijyen Giysi</vt:lpstr>
      <vt:lpstr>Kişisel Hijyen Tuvalet</vt:lpstr>
      <vt:lpstr>Kişisel Hijyen Yaşam alanları</vt:lpstr>
      <vt:lpstr>Kişisel Hijyen Yaşam alanları</vt:lpstr>
      <vt:lpstr>Kişisel Hijyen  Başkalarını koruyucu tutum ve davranışlar</vt:lpstr>
      <vt:lpstr>Kişisel Hijyen </vt:lpstr>
      <vt:lpstr>Kişisel Hijyen </vt:lpstr>
    </vt:vector>
  </TitlesOfParts>
  <Company>CASPER BILGISAYAR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HİJYEN</dc:title>
  <dc:creator>CASPERPRO</dc:creator>
  <cp:lastModifiedBy>lg</cp:lastModifiedBy>
  <cp:revision>96</cp:revision>
  <dcterms:created xsi:type="dcterms:W3CDTF">2008-03-07T12:52:18Z</dcterms:created>
  <dcterms:modified xsi:type="dcterms:W3CDTF">2012-06-17T19:02:21Z</dcterms:modified>
</cp:coreProperties>
</file>