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74" r:id="rId3"/>
    <p:sldId id="275" r:id="rId4"/>
    <p:sldId id="281" r:id="rId5"/>
    <p:sldId id="278" r:id="rId6"/>
    <p:sldId id="276" r:id="rId7"/>
    <p:sldId id="277" r:id="rId8"/>
    <p:sldId id="257" r:id="rId9"/>
    <p:sldId id="258" r:id="rId10"/>
    <p:sldId id="259" r:id="rId11"/>
    <p:sldId id="260" r:id="rId12"/>
    <p:sldId id="261" r:id="rId13"/>
    <p:sldId id="262" r:id="rId14"/>
    <p:sldId id="279" r:id="rId15"/>
    <p:sldId id="263" r:id="rId16"/>
    <p:sldId id="264" r:id="rId17"/>
    <p:sldId id="265" r:id="rId18"/>
    <p:sldId id="266" r:id="rId19"/>
    <p:sldId id="267" r:id="rId20"/>
    <p:sldId id="268" r:id="rId21"/>
    <p:sldId id="269" r:id="rId22"/>
    <p:sldId id="270" r:id="rId23"/>
    <p:sldId id="280" r:id="rId24"/>
    <p:sldId id="271" r:id="rId25"/>
    <p:sldId id="272" r:id="rId26"/>
    <p:sldId id="273" r:id="rId27"/>
  </p:sldIdLst>
  <p:sldSz cx="9144000" cy="6858000" type="screen4x3"/>
  <p:notesSz cx="6858000" cy="9144000"/>
  <p:defaultTextStyle>
    <a:defPPr>
      <a:defRPr lang="tr-TR"/>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003366"/>
    <a:srgbClr val="993366"/>
    <a:srgbClr val="CC6600"/>
    <a:srgbClr val="FFFF00"/>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1658938" y="1600200"/>
            <a:ext cx="6837362" cy="3200400"/>
            <a:chOff x="1045" y="1008"/>
            <a:chExt cx="4307" cy="2016"/>
          </a:xfrm>
        </p:grpSpPr>
        <p:sp>
          <p:nvSpPr>
            <p:cNvPr id="5" name="Oval 3"/>
            <p:cNvSpPr>
              <a:spLocks noChangeArrowheads="1"/>
            </p:cNvSpPr>
            <p:nvPr/>
          </p:nvSpPr>
          <p:spPr bwMode="hidden">
            <a:xfrm flipH="1">
              <a:off x="4392" y="1008"/>
              <a:ext cx="960" cy="960"/>
            </a:xfrm>
            <a:prstGeom prst="ellipse">
              <a:avLst/>
            </a:prstGeom>
            <a:solidFill>
              <a:schemeClr val="accent2"/>
            </a:solidFill>
            <a:ln w="9525">
              <a:noFill/>
              <a:round/>
              <a:headEnd/>
              <a:tailEnd/>
            </a:ln>
            <a:effectLst/>
          </p:spPr>
          <p:txBody>
            <a:bodyPr wrap="none" anchor="ctr"/>
            <a:lstStyle/>
            <a:p>
              <a:pPr algn="ctr">
                <a:defRPr/>
              </a:pPr>
              <a:endParaRPr lang="tr-TR">
                <a:latin typeface="Times New Roman" pitchFamily="18" charset="0"/>
              </a:endParaRPr>
            </a:p>
          </p:txBody>
        </p:sp>
        <p:sp>
          <p:nvSpPr>
            <p:cNvPr id="6" name="Oval 4"/>
            <p:cNvSpPr>
              <a:spLocks noChangeArrowheads="1"/>
            </p:cNvSpPr>
            <p:nvPr/>
          </p:nvSpPr>
          <p:spPr bwMode="hidden">
            <a:xfrm flipH="1">
              <a:off x="3264" y="1008"/>
              <a:ext cx="960" cy="960"/>
            </a:xfrm>
            <a:prstGeom prst="ellipse">
              <a:avLst/>
            </a:prstGeom>
            <a:solidFill>
              <a:schemeClr val="accent2"/>
            </a:solidFill>
            <a:ln w="9525">
              <a:noFill/>
              <a:round/>
              <a:headEnd/>
              <a:tailEnd/>
            </a:ln>
            <a:effectLst/>
          </p:spPr>
          <p:txBody>
            <a:bodyPr wrap="none" anchor="ctr"/>
            <a:lstStyle/>
            <a:p>
              <a:pPr algn="ctr">
                <a:defRPr/>
              </a:pPr>
              <a:endParaRPr lang="tr-TR">
                <a:latin typeface="Times New Roman" pitchFamily="18" charset="0"/>
              </a:endParaRPr>
            </a:p>
          </p:txBody>
        </p:sp>
        <p:sp>
          <p:nvSpPr>
            <p:cNvPr id="7"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p:spPr>
          <p:txBody>
            <a:bodyPr wrap="none" anchor="ctr"/>
            <a:lstStyle/>
            <a:p>
              <a:pPr algn="ctr">
                <a:defRPr/>
              </a:pPr>
              <a:endParaRPr lang="tr-TR">
                <a:latin typeface="Times New Roman" pitchFamily="18" charset="0"/>
              </a:endParaRPr>
            </a:p>
          </p:txBody>
        </p:sp>
        <p:sp>
          <p:nvSpPr>
            <p:cNvPr id="8" name="Oval 6"/>
            <p:cNvSpPr>
              <a:spLocks noChangeArrowheads="1"/>
            </p:cNvSpPr>
            <p:nvPr/>
          </p:nvSpPr>
          <p:spPr bwMode="hidden">
            <a:xfrm flipH="1">
              <a:off x="2136" y="2064"/>
              <a:ext cx="960" cy="960"/>
            </a:xfrm>
            <a:prstGeom prst="ellipse">
              <a:avLst/>
            </a:prstGeom>
            <a:solidFill>
              <a:schemeClr val="accent2"/>
            </a:solidFill>
            <a:ln w="28575">
              <a:noFill/>
              <a:round/>
              <a:headEnd/>
              <a:tailEnd/>
            </a:ln>
            <a:effectLst/>
          </p:spPr>
          <p:txBody>
            <a:bodyPr wrap="none" anchor="ctr"/>
            <a:lstStyle/>
            <a:p>
              <a:pPr algn="ctr">
                <a:defRPr/>
              </a:pPr>
              <a:endParaRPr lang="tr-TR">
                <a:latin typeface="Times New Roman" pitchFamily="18" charset="0"/>
              </a:endParaRPr>
            </a:p>
          </p:txBody>
        </p:sp>
        <p:sp>
          <p:nvSpPr>
            <p:cNvPr id="9" name="Oval 7"/>
            <p:cNvSpPr>
              <a:spLocks noChangeArrowheads="1"/>
            </p:cNvSpPr>
            <p:nvPr/>
          </p:nvSpPr>
          <p:spPr bwMode="hidden">
            <a:xfrm flipH="1">
              <a:off x="1045" y="2064"/>
              <a:ext cx="960" cy="960"/>
            </a:xfrm>
            <a:prstGeom prst="ellipse">
              <a:avLst/>
            </a:prstGeom>
            <a:solidFill>
              <a:schemeClr val="accent2"/>
            </a:solidFill>
            <a:ln w="9525">
              <a:noFill/>
              <a:round/>
              <a:headEnd/>
              <a:tailEnd/>
            </a:ln>
            <a:effectLst/>
          </p:spPr>
          <p:txBody>
            <a:bodyPr wrap="none" anchor="ctr"/>
            <a:lstStyle/>
            <a:p>
              <a:pPr algn="ctr">
                <a:defRPr/>
              </a:pPr>
              <a:endParaRPr lang="tr-TR">
                <a:latin typeface="Times New Roman" pitchFamily="18" charset="0"/>
              </a:endParaRPr>
            </a:p>
          </p:txBody>
        </p:sp>
        <p:sp>
          <p:nvSpPr>
            <p:cNvPr id="10"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p:spPr>
          <p:txBody>
            <a:bodyPr wrap="none" anchor="ctr"/>
            <a:lstStyle/>
            <a:p>
              <a:pPr algn="ctr">
                <a:defRPr/>
              </a:pPr>
              <a:endParaRPr lang="tr-TR">
                <a:latin typeface="Times New Roman" pitchFamily="18" charset="0"/>
              </a:endParaRPr>
            </a:p>
          </p:txBody>
        </p:sp>
      </p:grpSp>
      <p:sp>
        <p:nvSpPr>
          <p:cNvPr id="6156" name="Rectangle 12"/>
          <p:cNvSpPr>
            <a:spLocks noGrp="1" noChangeArrowheads="1"/>
          </p:cNvSpPr>
          <p:nvPr>
            <p:ph type="ctrTitle"/>
          </p:nvPr>
        </p:nvSpPr>
        <p:spPr>
          <a:xfrm>
            <a:off x="685800" y="1219200"/>
            <a:ext cx="7772400" cy="1933575"/>
          </a:xfrm>
        </p:spPr>
        <p:txBody>
          <a:bodyPr anchor="b"/>
          <a:lstStyle>
            <a:lvl1pPr algn="r">
              <a:defRPr sz="4400"/>
            </a:lvl1pPr>
          </a:lstStyle>
          <a:p>
            <a:r>
              <a:rPr lang="tr-TR"/>
              <a:t>Asıl başlık stili için tıklatın</a:t>
            </a:r>
          </a:p>
        </p:txBody>
      </p:sp>
      <p:sp>
        <p:nvSpPr>
          <p:cNvPr id="6157"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r>
              <a:rPr lang="tr-TR"/>
              <a:t>Asıl alt başlık stilini düzenlemek için tıklatın</a:t>
            </a:r>
          </a:p>
        </p:txBody>
      </p:sp>
      <p:sp>
        <p:nvSpPr>
          <p:cNvPr id="11" name="Rectangle 9"/>
          <p:cNvSpPr>
            <a:spLocks noGrp="1" noChangeArrowheads="1"/>
          </p:cNvSpPr>
          <p:nvPr>
            <p:ph type="dt" sz="half" idx="10"/>
          </p:nvPr>
        </p:nvSpPr>
        <p:spPr/>
        <p:txBody>
          <a:bodyPr/>
          <a:lstStyle>
            <a:lvl1pPr>
              <a:defRPr smtClean="0"/>
            </a:lvl1pPr>
          </a:lstStyle>
          <a:p>
            <a:pPr>
              <a:defRPr/>
            </a:pPr>
            <a:endParaRPr lang="tr-TR"/>
          </a:p>
        </p:txBody>
      </p:sp>
      <p:sp>
        <p:nvSpPr>
          <p:cNvPr id="12" name="Rectangle 10"/>
          <p:cNvSpPr>
            <a:spLocks noGrp="1" noChangeArrowheads="1"/>
          </p:cNvSpPr>
          <p:nvPr>
            <p:ph type="ftr" sz="quarter" idx="11"/>
          </p:nvPr>
        </p:nvSpPr>
        <p:spPr/>
        <p:txBody>
          <a:bodyPr/>
          <a:lstStyle>
            <a:lvl1pPr>
              <a:defRPr smtClean="0"/>
            </a:lvl1pPr>
          </a:lstStyle>
          <a:p>
            <a:pPr>
              <a:defRPr/>
            </a:pPr>
            <a:endParaRPr lang="tr-TR"/>
          </a:p>
        </p:txBody>
      </p:sp>
      <p:sp>
        <p:nvSpPr>
          <p:cNvPr id="13" name="Rectangle 11"/>
          <p:cNvSpPr>
            <a:spLocks noGrp="1" noChangeArrowheads="1"/>
          </p:cNvSpPr>
          <p:nvPr>
            <p:ph type="sldNum" sz="quarter" idx="12"/>
          </p:nvPr>
        </p:nvSpPr>
        <p:spPr/>
        <p:txBody>
          <a:bodyPr/>
          <a:lstStyle>
            <a:lvl1pPr>
              <a:defRPr smtClean="0"/>
            </a:lvl1pPr>
          </a:lstStyle>
          <a:p>
            <a:pPr>
              <a:defRPr/>
            </a:pPr>
            <a:fld id="{7C913F96-CBB8-4A23-A5C9-A475802F19A4}"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9"/>
          <p:cNvSpPr>
            <a:spLocks noGrp="1" noChangeArrowheads="1"/>
          </p:cNvSpPr>
          <p:nvPr>
            <p:ph type="dt" sz="half" idx="10"/>
          </p:nvPr>
        </p:nvSpPr>
        <p:spPr>
          <a:ln/>
        </p:spPr>
        <p:txBody>
          <a:bodyPr/>
          <a:lstStyle>
            <a:lvl1pPr>
              <a:defRPr/>
            </a:lvl1pPr>
          </a:lstStyle>
          <a:p>
            <a:pPr>
              <a:defRPr/>
            </a:pPr>
            <a:endParaRPr lang="tr-TR"/>
          </a:p>
        </p:txBody>
      </p:sp>
      <p:sp>
        <p:nvSpPr>
          <p:cNvPr id="5" name="Rectangle 10"/>
          <p:cNvSpPr>
            <a:spLocks noGrp="1" noChangeArrowheads="1"/>
          </p:cNvSpPr>
          <p:nvPr>
            <p:ph type="ftr" sz="quarter" idx="11"/>
          </p:nvPr>
        </p:nvSpPr>
        <p:spPr>
          <a:ln/>
        </p:spPr>
        <p:txBody>
          <a:bodyPr/>
          <a:lstStyle>
            <a:lvl1pPr>
              <a:defRPr/>
            </a:lvl1pPr>
          </a:lstStyle>
          <a:p>
            <a:pPr>
              <a:defRPr/>
            </a:pPr>
            <a:endParaRPr lang="tr-TR"/>
          </a:p>
        </p:txBody>
      </p:sp>
      <p:sp>
        <p:nvSpPr>
          <p:cNvPr id="6" name="Rectangle 11"/>
          <p:cNvSpPr>
            <a:spLocks noGrp="1" noChangeArrowheads="1"/>
          </p:cNvSpPr>
          <p:nvPr>
            <p:ph type="sldNum" sz="quarter" idx="12"/>
          </p:nvPr>
        </p:nvSpPr>
        <p:spPr>
          <a:ln/>
        </p:spPr>
        <p:txBody>
          <a:bodyPr/>
          <a:lstStyle>
            <a:lvl1pPr>
              <a:defRPr/>
            </a:lvl1pPr>
          </a:lstStyle>
          <a:p>
            <a:pPr>
              <a:defRPr/>
            </a:pPr>
            <a:fld id="{C778F173-840B-4E52-9906-0F71341648D0}"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6287"/>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628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9"/>
          <p:cNvSpPr>
            <a:spLocks noGrp="1" noChangeArrowheads="1"/>
          </p:cNvSpPr>
          <p:nvPr>
            <p:ph type="dt" sz="half" idx="10"/>
          </p:nvPr>
        </p:nvSpPr>
        <p:spPr>
          <a:ln/>
        </p:spPr>
        <p:txBody>
          <a:bodyPr/>
          <a:lstStyle>
            <a:lvl1pPr>
              <a:defRPr/>
            </a:lvl1pPr>
          </a:lstStyle>
          <a:p>
            <a:pPr>
              <a:defRPr/>
            </a:pPr>
            <a:endParaRPr lang="tr-TR"/>
          </a:p>
        </p:txBody>
      </p:sp>
      <p:sp>
        <p:nvSpPr>
          <p:cNvPr id="5" name="Rectangle 10"/>
          <p:cNvSpPr>
            <a:spLocks noGrp="1" noChangeArrowheads="1"/>
          </p:cNvSpPr>
          <p:nvPr>
            <p:ph type="ftr" sz="quarter" idx="11"/>
          </p:nvPr>
        </p:nvSpPr>
        <p:spPr>
          <a:ln/>
        </p:spPr>
        <p:txBody>
          <a:bodyPr/>
          <a:lstStyle>
            <a:lvl1pPr>
              <a:defRPr/>
            </a:lvl1pPr>
          </a:lstStyle>
          <a:p>
            <a:pPr>
              <a:defRPr/>
            </a:pPr>
            <a:endParaRPr lang="tr-TR"/>
          </a:p>
        </p:txBody>
      </p:sp>
      <p:sp>
        <p:nvSpPr>
          <p:cNvPr id="6" name="Rectangle 11"/>
          <p:cNvSpPr>
            <a:spLocks noGrp="1" noChangeArrowheads="1"/>
          </p:cNvSpPr>
          <p:nvPr>
            <p:ph type="sldNum" sz="quarter" idx="12"/>
          </p:nvPr>
        </p:nvSpPr>
        <p:spPr>
          <a:ln/>
        </p:spPr>
        <p:txBody>
          <a:bodyPr/>
          <a:lstStyle>
            <a:lvl1pPr>
              <a:defRPr/>
            </a:lvl1pPr>
          </a:lstStyle>
          <a:p>
            <a:pPr>
              <a:defRPr/>
            </a:pPr>
            <a:fld id="{832BA6AF-C591-48B1-BF95-02A9C7AACDBE}"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9"/>
          <p:cNvSpPr>
            <a:spLocks noGrp="1" noChangeArrowheads="1"/>
          </p:cNvSpPr>
          <p:nvPr>
            <p:ph type="dt" sz="half" idx="10"/>
          </p:nvPr>
        </p:nvSpPr>
        <p:spPr>
          <a:ln/>
        </p:spPr>
        <p:txBody>
          <a:bodyPr/>
          <a:lstStyle>
            <a:lvl1pPr>
              <a:defRPr/>
            </a:lvl1pPr>
          </a:lstStyle>
          <a:p>
            <a:pPr>
              <a:defRPr/>
            </a:pPr>
            <a:endParaRPr lang="tr-TR"/>
          </a:p>
        </p:txBody>
      </p:sp>
      <p:sp>
        <p:nvSpPr>
          <p:cNvPr id="5" name="Rectangle 10"/>
          <p:cNvSpPr>
            <a:spLocks noGrp="1" noChangeArrowheads="1"/>
          </p:cNvSpPr>
          <p:nvPr>
            <p:ph type="ftr" sz="quarter" idx="11"/>
          </p:nvPr>
        </p:nvSpPr>
        <p:spPr>
          <a:ln/>
        </p:spPr>
        <p:txBody>
          <a:bodyPr/>
          <a:lstStyle>
            <a:lvl1pPr>
              <a:defRPr/>
            </a:lvl1pPr>
          </a:lstStyle>
          <a:p>
            <a:pPr>
              <a:defRPr/>
            </a:pPr>
            <a:endParaRPr lang="tr-TR"/>
          </a:p>
        </p:txBody>
      </p:sp>
      <p:sp>
        <p:nvSpPr>
          <p:cNvPr id="6" name="Rectangle 11"/>
          <p:cNvSpPr>
            <a:spLocks noGrp="1" noChangeArrowheads="1"/>
          </p:cNvSpPr>
          <p:nvPr>
            <p:ph type="sldNum" sz="quarter" idx="12"/>
          </p:nvPr>
        </p:nvSpPr>
        <p:spPr>
          <a:ln/>
        </p:spPr>
        <p:txBody>
          <a:bodyPr/>
          <a:lstStyle>
            <a:lvl1pPr>
              <a:defRPr/>
            </a:lvl1pPr>
          </a:lstStyle>
          <a:p>
            <a:pPr>
              <a:defRPr/>
            </a:pPr>
            <a:fld id="{5515583A-51AD-40C4-9987-9AF243B9C2D2}"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9"/>
          <p:cNvSpPr>
            <a:spLocks noGrp="1" noChangeArrowheads="1"/>
          </p:cNvSpPr>
          <p:nvPr>
            <p:ph type="dt" sz="half" idx="10"/>
          </p:nvPr>
        </p:nvSpPr>
        <p:spPr>
          <a:ln/>
        </p:spPr>
        <p:txBody>
          <a:bodyPr/>
          <a:lstStyle>
            <a:lvl1pPr>
              <a:defRPr/>
            </a:lvl1pPr>
          </a:lstStyle>
          <a:p>
            <a:pPr>
              <a:defRPr/>
            </a:pPr>
            <a:endParaRPr lang="tr-TR"/>
          </a:p>
        </p:txBody>
      </p:sp>
      <p:sp>
        <p:nvSpPr>
          <p:cNvPr id="5" name="Rectangle 10"/>
          <p:cNvSpPr>
            <a:spLocks noGrp="1" noChangeArrowheads="1"/>
          </p:cNvSpPr>
          <p:nvPr>
            <p:ph type="ftr" sz="quarter" idx="11"/>
          </p:nvPr>
        </p:nvSpPr>
        <p:spPr>
          <a:ln/>
        </p:spPr>
        <p:txBody>
          <a:bodyPr/>
          <a:lstStyle>
            <a:lvl1pPr>
              <a:defRPr/>
            </a:lvl1pPr>
          </a:lstStyle>
          <a:p>
            <a:pPr>
              <a:defRPr/>
            </a:pPr>
            <a:endParaRPr lang="tr-TR"/>
          </a:p>
        </p:txBody>
      </p:sp>
      <p:sp>
        <p:nvSpPr>
          <p:cNvPr id="6" name="Rectangle 11"/>
          <p:cNvSpPr>
            <a:spLocks noGrp="1" noChangeArrowheads="1"/>
          </p:cNvSpPr>
          <p:nvPr>
            <p:ph type="sldNum" sz="quarter" idx="12"/>
          </p:nvPr>
        </p:nvSpPr>
        <p:spPr>
          <a:ln/>
        </p:spPr>
        <p:txBody>
          <a:bodyPr/>
          <a:lstStyle>
            <a:lvl1pPr>
              <a:defRPr/>
            </a:lvl1pPr>
          </a:lstStyle>
          <a:p>
            <a:pPr>
              <a:defRPr/>
            </a:pPr>
            <a:fld id="{DEFA9BD0-D5DA-43B1-AE4F-D1B50D1CF3F7}"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9"/>
          <p:cNvSpPr>
            <a:spLocks noGrp="1" noChangeArrowheads="1"/>
          </p:cNvSpPr>
          <p:nvPr>
            <p:ph type="dt" sz="half" idx="10"/>
          </p:nvPr>
        </p:nvSpPr>
        <p:spPr>
          <a:ln/>
        </p:spPr>
        <p:txBody>
          <a:bodyPr/>
          <a:lstStyle>
            <a:lvl1pPr>
              <a:defRPr/>
            </a:lvl1pPr>
          </a:lstStyle>
          <a:p>
            <a:pPr>
              <a:defRPr/>
            </a:pPr>
            <a:endParaRPr lang="tr-TR"/>
          </a:p>
        </p:txBody>
      </p:sp>
      <p:sp>
        <p:nvSpPr>
          <p:cNvPr id="6" name="Rectangle 10"/>
          <p:cNvSpPr>
            <a:spLocks noGrp="1" noChangeArrowheads="1"/>
          </p:cNvSpPr>
          <p:nvPr>
            <p:ph type="ftr" sz="quarter" idx="11"/>
          </p:nvPr>
        </p:nvSpPr>
        <p:spPr>
          <a:ln/>
        </p:spPr>
        <p:txBody>
          <a:bodyPr/>
          <a:lstStyle>
            <a:lvl1pPr>
              <a:defRPr/>
            </a:lvl1pPr>
          </a:lstStyle>
          <a:p>
            <a:pPr>
              <a:defRPr/>
            </a:pPr>
            <a:endParaRPr lang="tr-TR"/>
          </a:p>
        </p:txBody>
      </p:sp>
      <p:sp>
        <p:nvSpPr>
          <p:cNvPr id="7" name="Rectangle 11"/>
          <p:cNvSpPr>
            <a:spLocks noGrp="1" noChangeArrowheads="1"/>
          </p:cNvSpPr>
          <p:nvPr>
            <p:ph type="sldNum" sz="quarter" idx="12"/>
          </p:nvPr>
        </p:nvSpPr>
        <p:spPr>
          <a:ln/>
        </p:spPr>
        <p:txBody>
          <a:bodyPr/>
          <a:lstStyle>
            <a:lvl1pPr>
              <a:defRPr/>
            </a:lvl1pPr>
          </a:lstStyle>
          <a:p>
            <a:pPr>
              <a:defRPr/>
            </a:pPr>
            <a:fld id="{B04900E7-BC4E-4E23-B08F-745FDB8C2833}"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9"/>
          <p:cNvSpPr>
            <a:spLocks noGrp="1" noChangeArrowheads="1"/>
          </p:cNvSpPr>
          <p:nvPr>
            <p:ph type="dt" sz="half" idx="10"/>
          </p:nvPr>
        </p:nvSpPr>
        <p:spPr>
          <a:ln/>
        </p:spPr>
        <p:txBody>
          <a:bodyPr/>
          <a:lstStyle>
            <a:lvl1pPr>
              <a:defRPr/>
            </a:lvl1pPr>
          </a:lstStyle>
          <a:p>
            <a:pPr>
              <a:defRPr/>
            </a:pPr>
            <a:endParaRPr lang="tr-TR"/>
          </a:p>
        </p:txBody>
      </p:sp>
      <p:sp>
        <p:nvSpPr>
          <p:cNvPr id="8" name="Rectangle 10"/>
          <p:cNvSpPr>
            <a:spLocks noGrp="1" noChangeArrowheads="1"/>
          </p:cNvSpPr>
          <p:nvPr>
            <p:ph type="ftr" sz="quarter" idx="11"/>
          </p:nvPr>
        </p:nvSpPr>
        <p:spPr>
          <a:ln/>
        </p:spPr>
        <p:txBody>
          <a:bodyPr/>
          <a:lstStyle>
            <a:lvl1pPr>
              <a:defRPr/>
            </a:lvl1pPr>
          </a:lstStyle>
          <a:p>
            <a:pPr>
              <a:defRPr/>
            </a:pPr>
            <a:endParaRPr lang="tr-TR"/>
          </a:p>
        </p:txBody>
      </p:sp>
      <p:sp>
        <p:nvSpPr>
          <p:cNvPr id="9" name="Rectangle 11"/>
          <p:cNvSpPr>
            <a:spLocks noGrp="1" noChangeArrowheads="1"/>
          </p:cNvSpPr>
          <p:nvPr>
            <p:ph type="sldNum" sz="quarter" idx="12"/>
          </p:nvPr>
        </p:nvSpPr>
        <p:spPr>
          <a:ln/>
        </p:spPr>
        <p:txBody>
          <a:bodyPr/>
          <a:lstStyle>
            <a:lvl1pPr>
              <a:defRPr/>
            </a:lvl1pPr>
          </a:lstStyle>
          <a:p>
            <a:pPr>
              <a:defRPr/>
            </a:pPr>
            <a:fld id="{BC49594F-C2A7-4129-A7B2-EF67E54436CC}"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9"/>
          <p:cNvSpPr>
            <a:spLocks noGrp="1" noChangeArrowheads="1"/>
          </p:cNvSpPr>
          <p:nvPr>
            <p:ph type="dt" sz="half" idx="10"/>
          </p:nvPr>
        </p:nvSpPr>
        <p:spPr>
          <a:ln/>
        </p:spPr>
        <p:txBody>
          <a:bodyPr/>
          <a:lstStyle>
            <a:lvl1pPr>
              <a:defRPr/>
            </a:lvl1pPr>
          </a:lstStyle>
          <a:p>
            <a:pPr>
              <a:defRPr/>
            </a:pPr>
            <a:endParaRPr lang="tr-TR"/>
          </a:p>
        </p:txBody>
      </p:sp>
      <p:sp>
        <p:nvSpPr>
          <p:cNvPr id="4" name="Rectangle 10"/>
          <p:cNvSpPr>
            <a:spLocks noGrp="1" noChangeArrowheads="1"/>
          </p:cNvSpPr>
          <p:nvPr>
            <p:ph type="ftr" sz="quarter" idx="11"/>
          </p:nvPr>
        </p:nvSpPr>
        <p:spPr>
          <a:ln/>
        </p:spPr>
        <p:txBody>
          <a:bodyPr/>
          <a:lstStyle>
            <a:lvl1pPr>
              <a:defRPr/>
            </a:lvl1pPr>
          </a:lstStyle>
          <a:p>
            <a:pPr>
              <a:defRPr/>
            </a:pPr>
            <a:endParaRPr lang="tr-TR"/>
          </a:p>
        </p:txBody>
      </p:sp>
      <p:sp>
        <p:nvSpPr>
          <p:cNvPr id="5" name="Rectangle 11"/>
          <p:cNvSpPr>
            <a:spLocks noGrp="1" noChangeArrowheads="1"/>
          </p:cNvSpPr>
          <p:nvPr>
            <p:ph type="sldNum" sz="quarter" idx="12"/>
          </p:nvPr>
        </p:nvSpPr>
        <p:spPr>
          <a:ln/>
        </p:spPr>
        <p:txBody>
          <a:bodyPr/>
          <a:lstStyle>
            <a:lvl1pPr>
              <a:defRPr/>
            </a:lvl1pPr>
          </a:lstStyle>
          <a:p>
            <a:pPr>
              <a:defRPr/>
            </a:pPr>
            <a:fld id="{C5FF9380-6B74-4C2B-BE52-A4EADC830624}"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tr-TR"/>
          </a:p>
        </p:txBody>
      </p:sp>
      <p:sp>
        <p:nvSpPr>
          <p:cNvPr id="3" name="Rectangle 10"/>
          <p:cNvSpPr>
            <a:spLocks noGrp="1" noChangeArrowheads="1"/>
          </p:cNvSpPr>
          <p:nvPr>
            <p:ph type="ftr" sz="quarter" idx="11"/>
          </p:nvPr>
        </p:nvSpPr>
        <p:spPr>
          <a:ln/>
        </p:spPr>
        <p:txBody>
          <a:bodyPr/>
          <a:lstStyle>
            <a:lvl1pPr>
              <a:defRPr/>
            </a:lvl1pPr>
          </a:lstStyle>
          <a:p>
            <a:pPr>
              <a:defRPr/>
            </a:pPr>
            <a:endParaRPr lang="tr-TR"/>
          </a:p>
        </p:txBody>
      </p:sp>
      <p:sp>
        <p:nvSpPr>
          <p:cNvPr id="4" name="Rectangle 11"/>
          <p:cNvSpPr>
            <a:spLocks noGrp="1" noChangeArrowheads="1"/>
          </p:cNvSpPr>
          <p:nvPr>
            <p:ph type="sldNum" sz="quarter" idx="12"/>
          </p:nvPr>
        </p:nvSpPr>
        <p:spPr>
          <a:ln/>
        </p:spPr>
        <p:txBody>
          <a:bodyPr/>
          <a:lstStyle>
            <a:lvl1pPr>
              <a:defRPr/>
            </a:lvl1pPr>
          </a:lstStyle>
          <a:p>
            <a:pPr>
              <a:defRPr/>
            </a:pPr>
            <a:fld id="{C66B1DA7-5FA6-4676-8CA4-771FC8DDE580}"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9"/>
          <p:cNvSpPr>
            <a:spLocks noGrp="1" noChangeArrowheads="1"/>
          </p:cNvSpPr>
          <p:nvPr>
            <p:ph type="dt" sz="half" idx="10"/>
          </p:nvPr>
        </p:nvSpPr>
        <p:spPr>
          <a:ln/>
        </p:spPr>
        <p:txBody>
          <a:bodyPr/>
          <a:lstStyle>
            <a:lvl1pPr>
              <a:defRPr/>
            </a:lvl1pPr>
          </a:lstStyle>
          <a:p>
            <a:pPr>
              <a:defRPr/>
            </a:pPr>
            <a:endParaRPr lang="tr-TR"/>
          </a:p>
        </p:txBody>
      </p:sp>
      <p:sp>
        <p:nvSpPr>
          <p:cNvPr id="6" name="Rectangle 10"/>
          <p:cNvSpPr>
            <a:spLocks noGrp="1" noChangeArrowheads="1"/>
          </p:cNvSpPr>
          <p:nvPr>
            <p:ph type="ftr" sz="quarter" idx="11"/>
          </p:nvPr>
        </p:nvSpPr>
        <p:spPr>
          <a:ln/>
        </p:spPr>
        <p:txBody>
          <a:bodyPr/>
          <a:lstStyle>
            <a:lvl1pPr>
              <a:defRPr/>
            </a:lvl1pPr>
          </a:lstStyle>
          <a:p>
            <a:pPr>
              <a:defRPr/>
            </a:pPr>
            <a:endParaRPr lang="tr-TR"/>
          </a:p>
        </p:txBody>
      </p:sp>
      <p:sp>
        <p:nvSpPr>
          <p:cNvPr id="7" name="Rectangle 11"/>
          <p:cNvSpPr>
            <a:spLocks noGrp="1" noChangeArrowheads="1"/>
          </p:cNvSpPr>
          <p:nvPr>
            <p:ph type="sldNum" sz="quarter" idx="12"/>
          </p:nvPr>
        </p:nvSpPr>
        <p:spPr>
          <a:ln/>
        </p:spPr>
        <p:txBody>
          <a:bodyPr/>
          <a:lstStyle>
            <a:lvl1pPr>
              <a:defRPr/>
            </a:lvl1pPr>
          </a:lstStyle>
          <a:p>
            <a:pPr>
              <a:defRPr/>
            </a:pPr>
            <a:fld id="{F9712D7C-C1EA-4592-BC65-C19EEE413CA6}"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9"/>
          <p:cNvSpPr>
            <a:spLocks noGrp="1" noChangeArrowheads="1"/>
          </p:cNvSpPr>
          <p:nvPr>
            <p:ph type="dt" sz="half" idx="10"/>
          </p:nvPr>
        </p:nvSpPr>
        <p:spPr>
          <a:ln/>
        </p:spPr>
        <p:txBody>
          <a:bodyPr/>
          <a:lstStyle>
            <a:lvl1pPr>
              <a:defRPr/>
            </a:lvl1pPr>
          </a:lstStyle>
          <a:p>
            <a:pPr>
              <a:defRPr/>
            </a:pPr>
            <a:endParaRPr lang="tr-TR"/>
          </a:p>
        </p:txBody>
      </p:sp>
      <p:sp>
        <p:nvSpPr>
          <p:cNvPr id="6" name="Rectangle 10"/>
          <p:cNvSpPr>
            <a:spLocks noGrp="1" noChangeArrowheads="1"/>
          </p:cNvSpPr>
          <p:nvPr>
            <p:ph type="ftr" sz="quarter" idx="11"/>
          </p:nvPr>
        </p:nvSpPr>
        <p:spPr>
          <a:ln/>
        </p:spPr>
        <p:txBody>
          <a:bodyPr/>
          <a:lstStyle>
            <a:lvl1pPr>
              <a:defRPr/>
            </a:lvl1pPr>
          </a:lstStyle>
          <a:p>
            <a:pPr>
              <a:defRPr/>
            </a:pPr>
            <a:endParaRPr lang="tr-TR"/>
          </a:p>
        </p:txBody>
      </p:sp>
      <p:sp>
        <p:nvSpPr>
          <p:cNvPr id="7" name="Rectangle 11"/>
          <p:cNvSpPr>
            <a:spLocks noGrp="1" noChangeArrowheads="1"/>
          </p:cNvSpPr>
          <p:nvPr>
            <p:ph type="sldNum" sz="quarter" idx="12"/>
          </p:nvPr>
        </p:nvSpPr>
        <p:spPr>
          <a:ln/>
        </p:spPr>
        <p:txBody>
          <a:bodyPr/>
          <a:lstStyle>
            <a:lvl1pPr>
              <a:defRPr/>
            </a:lvl1pPr>
          </a:lstStyle>
          <a:p>
            <a:pPr>
              <a:defRPr/>
            </a:pPr>
            <a:fld id="{40EE48B5-B63B-4086-AA8B-BF2979566919}"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071563" y="304800"/>
            <a:ext cx="7615237" cy="1106488"/>
            <a:chOff x="675" y="192"/>
            <a:chExt cx="4797" cy="697"/>
          </a:xfrm>
        </p:grpSpPr>
        <p:sp>
          <p:nvSpPr>
            <p:cNvPr id="5123" name="Oval 3"/>
            <p:cNvSpPr>
              <a:spLocks noChangeArrowheads="1"/>
            </p:cNvSpPr>
            <p:nvPr/>
          </p:nvSpPr>
          <p:spPr bwMode="hidden">
            <a:xfrm flipH="1">
              <a:off x="3067" y="192"/>
              <a:ext cx="696" cy="696"/>
            </a:xfrm>
            <a:prstGeom prst="ellipse">
              <a:avLst/>
            </a:prstGeom>
            <a:solidFill>
              <a:schemeClr val="accent2"/>
            </a:solidFill>
            <a:ln w="28575">
              <a:noFill/>
              <a:round/>
              <a:headEnd/>
              <a:tailEnd/>
            </a:ln>
            <a:effectLst/>
          </p:spPr>
          <p:txBody>
            <a:bodyPr wrap="none" anchor="ctr"/>
            <a:lstStyle/>
            <a:p>
              <a:pPr algn="ctr">
                <a:defRPr/>
              </a:pPr>
              <a:endParaRPr lang="tr-TR">
                <a:latin typeface="Times New Roman" pitchFamily="18" charset="0"/>
              </a:endParaRPr>
            </a:p>
          </p:txBody>
        </p:sp>
        <p:sp>
          <p:nvSpPr>
            <p:cNvPr id="5124" name="Oval 4"/>
            <p:cNvSpPr>
              <a:spLocks noChangeArrowheads="1"/>
            </p:cNvSpPr>
            <p:nvPr/>
          </p:nvSpPr>
          <p:spPr bwMode="hidden">
            <a:xfrm flipH="1">
              <a:off x="4777" y="192"/>
              <a:ext cx="695" cy="696"/>
            </a:xfrm>
            <a:prstGeom prst="ellipse">
              <a:avLst/>
            </a:prstGeom>
            <a:solidFill>
              <a:schemeClr val="accent2"/>
            </a:solidFill>
            <a:ln w="28575">
              <a:noFill/>
              <a:round/>
              <a:headEnd/>
              <a:tailEnd/>
            </a:ln>
            <a:effectLst/>
          </p:spPr>
          <p:txBody>
            <a:bodyPr wrap="none" anchor="ctr"/>
            <a:lstStyle/>
            <a:p>
              <a:pPr algn="ctr">
                <a:defRPr/>
              </a:pPr>
              <a:endParaRPr lang="tr-TR">
                <a:latin typeface="Times New Roman" pitchFamily="18" charset="0"/>
              </a:endParaRPr>
            </a:p>
          </p:txBody>
        </p:sp>
        <p:sp>
          <p:nvSpPr>
            <p:cNvPr id="5125" name="Oval 5"/>
            <p:cNvSpPr>
              <a:spLocks noChangeArrowheads="1"/>
            </p:cNvSpPr>
            <p:nvPr/>
          </p:nvSpPr>
          <p:spPr bwMode="hidden">
            <a:xfrm flipH="1">
              <a:off x="675" y="193"/>
              <a:ext cx="695" cy="696"/>
            </a:xfrm>
            <a:prstGeom prst="ellipse">
              <a:avLst/>
            </a:prstGeom>
            <a:solidFill>
              <a:schemeClr val="accent2"/>
            </a:solidFill>
            <a:ln w="28575">
              <a:noFill/>
              <a:round/>
              <a:headEnd/>
              <a:tailEnd/>
            </a:ln>
            <a:effectLst/>
          </p:spPr>
          <p:txBody>
            <a:bodyPr wrap="none" anchor="ctr"/>
            <a:lstStyle/>
            <a:p>
              <a:pPr algn="ctr">
                <a:defRPr/>
              </a:pPr>
              <a:endParaRPr lang="tr-TR">
                <a:latin typeface="Times New Roman" pitchFamily="18" charset="0"/>
              </a:endParaRPr>
            </a:p>
          </p:txBody>
        </p:sp>
        <p:sp>
          <p:nvSpPr>
            <p:cNvPr id="5126"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p:spPr>
          <p:txBody>
            <a:bodyPr wrap="none" anchor="ctr"/>
            <a:lstStyle/>
            <a:p>
              <a:pPr algn="ctr">
                <a:defRPr/>
              </a:pPr>
              <a:endParaRPr lang="tr-TR">
                <a:latin typeface="Times New Roman" pitchFamily="18" charset="0"/>
              </a:endParaRPr>
            </a:p>
          </p:txBody>
        </p:sp>
        <p:sp>
          <p:nvSpPr>
            <p:cNvPr id="5127"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p:spPr>
          <p:txBody>
            <a:bodyPr wrap="none" anchor="ctr"/>
            <a:lstStyle/>
            <a:p>
              <a:pPr algn="ctr">
                <a:defRPr/>
              </a:pPr>
              <a:endParaRPr lang="tr-TR">
                <a:latin typeface="Times New Roman" pitchFamily="18" charset="0"/>
              </a:endParaRPr>
            </a:p>
          </p:txBody>
        </p:sp>
      </p:grpSp>
      <p:sp>
        <p:nvSpPr>
          <p:cNvPr id="1027" name="Rectangle 8"/>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5129" name="Rectangle 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vl1pPr>
          </a:lstStyle>
          <a:p>
            <a:pPr>
              <a:defRPr/>
            </a:pPr>
            <a:endParaRPr lang="tr-TR"/>
          </a:p>
        </p:txBody>
      </p:sp>
      <p:sp>
        <p:nvSpPr>
          <p:cNvPr id="5130" name="Rectangle 1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vl1pPr>
          </a:lstStyle>
          <a:p>
            <a:pPr>
              <a:defRPr/>
            </a:pPr>
            <a:endParaRPr lang="tr-TR"/>
          </a:p>
        </p:txBody>
      </p:sp>
      <p:sp>
        <p:nvSpPr>
          <p:cNvPr id="5131" name="Rectangle 1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lvl1pPr>
          </a:lstStyle>
          <a:p>
            <a:pPr>
              <a:defRPr/>
            </a:pPr>
            <a:fld id="{B6E0E2B0-6F3F-4DF1-A713-2B78DF067889}" type="slidenum">
              <a:rPr lang="tr-TR"/>
              <a:pPr>
                <a:defRPr/>
              </a:pPr>
              <a:t>‹#›</a:t>
            </a:fld>
            <a:endParaRPr lang="tr-TR"/>
          </a:p>
        </p:txBody>
      </p:sp>
      <p:sp>
        <p:nvSpPr>
          <p:cNvPr id="1031" name="Rectangle 1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700">
          <a:solidFill>
            <a:schemeClr val="tx1"/>
          </a:solidFill>
          <a:latin typeface="+mn-lt"/>
        </a:defRPr>
      </a:lvl2pPr>
      <a:lvl3pPr marL="1143000" indent="-228600" algn="l" rtl="0" eaLnBrk="0" fontAlgn="base" hangingPunct="0">
        <a:spcBef>
          <a:spcPct val="20000"/>
        </a:spcBef>
        <a:spcAft>
          <a:spcPct val="0"/>
        </a:spcAft>
        <a:buClr>
          <a:schemeClr val="accent1"/>
        </a:buClr>
        <a:buFont typeface="Wingdings" pitchFamily="2" charset="2"/>
        <a:buChar char="l"/>
        <a:defRPr sz="2300">
          <a:solidFill>
            <a:schemeClr val="tx1"/>
          </a:solidFill>
          <a:latin typeface="+mn-lt"/>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tr/imgres?imgurl=http://www.fotosearch.com/comp/gsh/gsh154/patient-portrait-woman-flu-influenza-interior-~-gs044019.jpg&amp;imgrefurl=http://www.fotosearch.com/GSH154/gs044019/&amp;h=300&amp;w=198&amp;sz=18&amp;hl=tr&amp;start=34&amp;tbnid=SxXFFh_3r8Q_MM:&amp;tbnh=116&amp;tbnw=77&amp;prev=/images%3Fq%3Dinfluenza%2Bpatient%26start%3D20%26gbv%3D2%26ndsp%3D20%26svnum%3D10%26hl%3Dtr%26sa%3DN" TargetMode="Externa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hyperlink" Target="http://images.google.com.tr/imgres?imgurl=http://www.clipartof.com/images/clipart/xsmall2/555_sick_woman_getting_her_temperature_checked.jpg&amp;imgrefurl=http://www.clipartof.com/details/clipart/555.html&amp;h=350&amp;w=308&amp;sz=76&amp;hl=tr&amp;start=64&amp;tbnid=WimTQr4QwMi2sM:&amp;tbnh=120&amp;tbnw=106&amp;prev=/images%3Fq%3Dbed%2Bfever%26start%3D60%26gbv%3D2%26ndsp%3D20%26svnum%3D10%26hl%3Dtr%26sa%3DN"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9750" y="836613"/>
            <a:ext cx="8353425" cy="3673475"/>
          </a:xfrm>
        </p:spPr>
        <p:txBody>
          <a:bodyPr/>
          <a:lstStyle/>
          <a:p>
            <a:pPr algn="l" eaLnBrk="1" hangingPunct="1">
              <a:defRPr/>
            </a:pPr>
            <a:r>
              <a:rPr lang="tr-TR" sz="8000" b="1" smtClean="0">
                <a:solidFill>
                  <a:schemeClr val="folHlink"/>
                </a:solidFill>
                <a:effectLst>
                  <a:outerShdw blurRad="38100" dist="38100" dir="2700000" algn="tl">
                    <a:srgbClr val="C0C0C0"/>
                  </a:outerShdw>
                </a:effectLst>
              </a:rPr>
              <a:t>GRİP</a:t>
            </a:r>
            <a:r>
              <a:rPr lang="tr-TR" sz="8000" b="1" smtClean="0">
                <a:solidFill>
                  <a:schemeClr val="folHlink"/>
                </a:solidFill>
              </a:rPr>
              <a:t/>
            </a:r>
            <a:br>
              <a:rPr lang="tr-TR" sz="8000" b="1" smtClean="0">
                <a:solidFill>
                  <a:schemeClr val="folHlink"/>
                </a:solidFill>
              </a:rPr>
            </a:br>
            <a:r>
              <a:rPr lang="tr-TR" sz="8000" b="1" smtClean="0">
                <a:solidFill>
                  <a:schemeClr val="folHlink"/>
                </a:solidFill>
              </a:rPr>
              <a:t>					</a:t>
            </a:r>
            <a:r>
              <a:rPr lang="tr-TR" sz="5400" b="1" i="1" smtClean="0">
                <a:solidFill>
                  <a:schemeClr val="hlink"/>
                </a:solidFill>
              </a:rPr>
              <a:t>(İnfluenza)</a:t>
            </a:r>
          </a:p>
        </p:txBody>
      </p:sp>
      <p:sp>
        <p:nvSpPr>
          <p:cNvPr id="3075" name="Text Box 4"/>
          <p:cNvSpPr txBox="1">
            <a:spLocks noChangeArrowheads="1"/>
          </p:cNvSpPr>
          <p:nvPr/>
        </p:nvSpPr>
        <p:spPr bwMode="auto">
          <a:xfrm>
            <a:off x="4067175" y="5589588"/>
            <a:ext cx="4411663" cy="457200"/>
          </a:xfrm>
          <a:prstGeom prst="rect">
            <a:avLst/>
          </a:prstGeom>
          <a:noFill/>
          <a:ln w="9525">
            <a:noFill/>
            <a:miter lim="800000"/>
            <a:headEnd/>
            <a:tailEnd/>
          </a:ln>
        </p:spPr>
        <p:txBody>
          <a:bodyPr>
            <a:spAutoFit/>
          </a:bodyPr>
          <a:lstStyle/>
          <a:p>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eaLnBrk="1" hangingPunct="1"/>
            <a:r>
              <a:rPr lang="tr-TR" sz="4800" b="1" smtClean="0"/>
              <a:t>İnfluenzanın klinik bulgu ve semptomları</a:t>
            </a:r>
            <a:endParaRPr lang="tr-TR" sz="4800" smtClean="0"/>
          </a:p>
        </p:txBody>
      </p:sp>
      <p:sp>
        <p:nvSpPr>
          <p:cNvPr id="12291" name="Rectangle 3"/>
          <p:cNvSpPr>
            <a:spLocks noGrp="1" noChangeArrowheads="1"/>
          </p:cNvSpPr>
          <p:nvPr>
            <p:ph type="body" idx="1"/>
          </p:nvPr>
        </p:nvSpPr>
        <p:spPr/>
        <p:txBody>
          <a:bodyPr/>
          <a:lstStyle/>
          <a:p>
            <a:pPr eaLnBrk="1" hangingPunct="1">
              <a:lnSpc>
                <a:spcPct val="80000"/>
              </a:lnSpc>
            </a:pPr>
            <a:r>
              <a:rPr lang="tr-TR" sz="2400" smtClean="0"/>
              <a:t>Influenza virüsleri, enfekte kişinin solunum yolu sekresyonları ile kişiden kişiye yayılır. </a:t>
            </a:r>
            <a:r>
              <a:rPr lang="tr-TR" sz="2400" smtClean="0">
                <a:solidFill>
                  <a:srgbClr val="3333CC"/>
                </a:solidFill>
              </a:rPr>
              <a:t>İnkübasyon periyodu 1-4 gündür. </a:t>
            </a:r>
          </a:p>
          <a:p>
            <a:pPr eaLnBrk="1" hangingPunct="1">
              <a:lnSpc>
                <a:spcPct val="80000"/>
              </a:lnSpc>
            </a:pPr>
            <a:r>
              <a:rPr lang="tr-TR" sz="2400" smtClean="0"/>
              <a:t>Erişkinler, belirtilerin ortaya çıkmasından 1 gün öncesinden, belirtilerin ortaya çıkmasından sonra 5. güne kadar bulaştırıcıdır. Çocuklarda bulaştırıcılık 10 günden daha fazla olabilir. </a:t>
            </a:r>
          </a:p>
          <a:p>
            <a:pPr eaLnBrk="1" hangingPunct="1">
              <a:lnSpc>
                <a:spcPct val="80000"/>
              </a:lnSpc>
            </a:pPr>
            <a:r>
              <a:rPr lang="tr-TR" sz="2400" smtClean="0"/>
              <a:t>Komplikasyonla seyretmeyen grip, ateş, kas ve baş ağrısı, şiddetli halsizlik, öksürük, boğaz ağrısı ve rinit ile karakterizedir. Çocuklarda bunlarla birlikte, bulantı, kusma ve otitis media görülebilmektedir. </a:t>
            </a:r>
          </a:p>
          <a:p>
            <a:pPr eaLnBrk="1" hangingPunct="1">
              <a:lnSpc>
                <a:spcPct val="80000"/>
              </a:lnSpc>
            </a:pPr>
            <a:r>
              <a:rPr lang="tr-TR" sz="2400" smtClean="0"/>
              <a:t>İnfluenzayı, bu semptomları göz önüne alarak, solunum yolu hastalıklarına neden olan diğer patojenlerden ayırmak zordur.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eaLnBrk="1" hangingPunct="1"/>
            <a:r>
              <a:rPr lang="tr-TR" sz="4800" b="1" smtClean="0"/>
              <a:t>İnfluenzanın klinik bulgu ve semptomları</a:t>
            </a:r>
          </a:p>
        </p:txBody>
      </p:sp>
      <p:sp>
        <p:nvSpPr>
          <p:cNvPr id="13315" name="Rectangle 3"/>
          <p:cNvSpPr>
            <a:spLocks noGrp="1" noChangeArrowheads="1"/>
          </p:cNvSpPr>
          <p:nvPr>
            <p:ph type="body" idx="1"/>
          </p:nvPr>
        </p:nvSpPr>
        <p:spPr/>
        <p:txBody>
          <a:bodyPr/>
          <a:lstStyle/>
          <a:p>
            <a:pPr eaLnBrk="1" hangingPunct="1">
              <a:lnSpc>
                <a:spcPct val="90000"/>
              </a:lnSpc>
            </a:pPr>
            <a:r>
              <a:rPr lang="tr-TR" sz="2800" smtClean="0"/>
              <a:t>Influenza, belirli bir süre sonunda hastaların büyük bir çoğunluğunda sonlanır. Bununla beraber, öksürük ve halsizlik 2 haftadan daha uzun süre devam edebilir. </a:t>
            </a:r>
          </a:p>
          <a:p>
            <a:pPr eaLnBrk="1" hangingPunct="1">
              <a:lnSpc>
                <a:spcPct val="90000"/>
              </a:lnSpc>
            </a:pPr>
            <a:r>
              <a:rPr lang="tr-TR" sz="2800" smtClean="0"/>
              <a:t>Bazı kişilerde grip hastalığı, mevcut olan bir sağlık sorununu alevlendirebilir, Sekonder Bakteriyel Pnömoni veya Primer Influenza Viral Pnömonisine neden olabilir. </a:t>
            </a:r>
          </a:p>
          <a:p>
            <a:pPr eaLnBrk="1" hangingPunct="1">
              <a:lnSpc>
                <a:spcPct val="90000"/>
              </a:lnSpc>
            </a:pPr>
            <a:r>
              <a:rPr lang="tr-TR" sz="2800" smtClean="0"/>
              <a:t>Küçük çocuklarda Influenza enfeksiyonu, bakteriyel sepsisi taklit eder nitelikte bulgular gösterebilir.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eaLnBrk="1" hangingPunct="1"/>
            <a:r>
              <a:rPr lang="tr-TR" sz="4800" smtClean="0"/>
              <a:t>Influenza nedenli ölüm ve hastaneye yatış</a:t>
            </a:r>
          </a:p>
        </p:txBody>
      </p:sp>
      <p:sp>
        <p:nvSpPr>
          <p:cNvPr id="14339" name="Rectangle 3"/>
          <p:cNvSpPr>
            <a:spLocks noGrp="1" noChangeArrowheads="1"/>
          </p:cNvSpPr>
          <p:nvPr>
            <p:ph type="body" idx="1"/>
          </p:nvPr>
        </p:nvSpPr>
        <p:spPr/>
        <p:txBody>
          <a:bodyPr/>
          <a:lstStyle/>
          <a:p>
            <a:pPr eaLnBrk="1" hangingPunct="1">
              <a:lnSpc>
                <a:spcPct val="90000"/>
              </a:lnSpc>
            </a:pPr>
            <a:r>
              <a:rPr lang="tr-TR" sz="2800" smtClean="0">
                <a:solidFill>
                  <a:srgbClr val="3333CC"/>
                </a:solidFill>
              </a:rPr>
              <a:t>65 yaşından büyüklerde, küçük çocuklarda ve komplikasyon görülme riskini artıran sağlık sorunu olanlarda daha fazla. </a:t>
            </a:r>
          </a:p>
          <a:p>
            <a:pPr eaLnBrk="1" hangingPunct="1">
              <a:lnSpc>
                <a:spcPct val="90000"/>
              </a:lnSpc>
            </a:pPr>
            <a:r>
              <a:rPr lang="tr-TR" sz="2800" smtClean="0"/>
              <a:t>A.B.D. 'de 1969 yılından 1995 yılına kadar olan Influenza epidemilerinin her birinde 16.000'den 220.000'e değişen sayılarda Influenza ilişkili hastaneye yatış olduğu tahmin edilmektedir. </a:t>
            </a:r>
          </a:p>
          <a:p>
            <a:pPr eaLnBrk="1" hangingPunct="1">
              <a:lnSpc>
                <a:spcPct val="90000"/>
              </a:lnSpc>
            </a:pPr>
            <a:r>
              <a:rPr lang="tr-TR" sz="2800" smtClean="0"/>
              <a:t>İnluenzaya bağlı ölümler, pnömoni, kardiopulmoner bir tablo veya diğer kronik hastalıklara bağlı olarak ortaya çıkmaktadır.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eaLnBrk="1" hangingPunct="1"/>
            <a:r>
              <a:rPr lang="tr-TR" sz="4800" smtClean="0"/>
              <a:t>İnfluenza kontrolünde seçenekler</a:t>
            </a:r>
          </a:p>
        </p:txBody>
      </p:sp>
      <p:sp>
        <p:nvSpPr>
          <p:cNvPr id="15363" name="Rectangle 3"/>
          <p:cNvSpPr>
            <a:spLocks noGrp="1" noChangeArrowheads="1"/>
          </p:cNvSpPr>
          <p:nvPr>
            <p:ph type="body" idx="1"/>
          </p:nvPr>
        </p:nvSpPr>
        <p:spPr/>
        <p:txBody>
          <a:bodyPr/>
          <a:lstStyle/>
          <a:p>
            <a:pPr eaLnBrk="1" hangingPunct="1">
              <a:lnSpc>
                <a:spcPct val="80000"/>
              </a:lnSpc>
            </a:pPr>
            <a:r>
              <a:rPr lang="tr-TR" sz="2800" smtClean="0"/>
              <a:t>İnfluenzanın kontrolünde temel seçenek, </a:t>
            </a:r>
            <a:r>
              <a:rPr lang="tr-TR" sz="2800" smtClean="0">
                <a:solidFill>
                  <a:schemeClr val="hlink"/>
                </a:solidFill>
              </a:rPr>
              <a:t>inaktive aşı</a:t>
            </a:r>
            <a:r>
              <a:rPr lang="tr-TR" sz="2800" smtClean="0"/>
              <a:t> ile immunoproflaksinin sağlanmasıdır. (Her yıl virüs sirkülasyonunun arttığı dönem öncesinde) </a:t>
            </a:r>
          </a:p>
          <a:p>
            <a:pPr eaLnBrk="1" hangingPunct="1">
              <a:lnSpc>
                <a:spcPct val="80000"/>
              </a:lnSpc>
            </a:pPr>
            <a:r>
              <a:rPr lang="tr-TR" sz="2800" smtClean="0"/>
              <a:t>Yüksek riskli kişilerle temas halinde olan kişilerin ve sağlık personellerinin aşılanması, İnfluenza transmisyonunu ve Influenza ilişkili komplikasyonları azaItabilir. </a:t>
            </a:r>
          </a:p>
          <a:p>
            <a:pPr eaLnBrk="1" hangingPunct="1">
              <a:lnSpc>
                <a:spcPct val="80000"/>
              </a:lnSpc>
            </a:pPr>
            <a:r>
              <a:rPr lang="tr-TR" sz="2800" smtClean="0"/>
              <a:t>İnfluenzanın antiviral ilaç kullanarak tedavisi, aşılamaya ek olarak kullanılabilir, ancak hiçbir zaman aşılamanın yerine kullanılabilecek bir seçenek değildir.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eaLnBrk="1" hangingPunct="1"/>
            <a:r>
              <a:rPr lang="tr-TR" sz="4800" smtClean="0"/>
              <a:t>İnaktive aşı</a:t>
            </a:r>
          </a:p>
        </p:txBody>
      </p:sp>
      <p:sp>
        <p:nvSpPr>
          <p:cNvPr id="16387" name="Rectangle 3"/>
          <p:cNvSpPr>
            <a:spLocks noGrp="1" noChangeArrowheads="1"/>
          </p:cNvSpPr>
          <p:nvPr>
            <p:ph type="body" idx="1"/>
          </p:nvPr>
        </p:nvSpPr>
        <p:spPr/>
        <p:txBody>
          <a:bodyPr/>
          <a:lstStyle/>
          <a:p>
            <a:pPr eaLnBrk="1" hangingPunct="1"/>
            <a:r>
              <a:rPr lang="tr-TR" smtClean="0"/>
              <a:t>Grip virüsünün insan savunması tarafından tanınan özellikle dış yüzeyindeki ve çekirdek yapısındaki antijen olarak adlandırılan bazı protein yapıdaki parçacıkları.</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eaLnBrk="1" hangingPunct="1"/>
            <a:r>
              <a:rPr lang="tr-TR" sz="4400" smtClean="0"/>
              <a:t>İnaktive İnfluenza aşısının içeriği</a:t>
            </a:r>
            <a:r>
              <a:rPr lang="tr-TR" sz="3400" smtClean="0"/>
              <a:t> </a:t>
            </a:r>
          </a:p>
        </p:txBody>
      </p:sp>
      <p:sp>
        <p:nvSpPr>
          <p:cNvPr id="17411" name="Rectangle 3"/>
          <p:cNvSpPr>
            <a:spLocks noGrp="1" noChangeArrowheads="1"/>
          </p:cNvSpPr>
          <p:nvPr>
            <p:ph type="body" idx="1"/>
          </p:nvPr>
        </p:nvSpPr>
        <p:spPr/>
        <p:txBody>
          <a:bodyPr/>
          <a:lstStyle/>
          <a:p>
            <a:pPr eaLnBrk="1" hangingPunct="1">
              <a:lnSpc>
                <a:spcPct val="80000"/>
              </a:lnSpc>
            </a:pPr>
            <a:r>
              <a:rPr lang="tr-TR" sz="2800" smtClean="0"/>
              <a:t>İnfluenza aşısı, hemaglutinin antijenine göre standardize edilir ve </a:t>
            </a:r>
            <a:r>
              <a:rPr lang="tr-TR" sz="2800" smtClean="0">
                <a:solidFill>
                  <a:schemeClr val="hlink"/>
                </a:solidFill>
              </a:rPr>
              <a:t>gelecek yıl sirkülasyonu beklenen Influenza virüslerine göre hazırlanır.</a:t>
            </a:r>
            <a:r>
              <a:rPr lang="tr-TR" sz="2800" smtClean="0"/>
              <a:t> Üreticisine göre miktarı ve cinsi değişmekle birlikte, aşının içeriğinde bakteriyel kontaminasyonu önleyici olarak antibiyotik bulunmaktadır. </a:t>
            </a:r>
          </a:p>
          <a:p>
            <a:pPr eaLnBrk="1" hangingPunct="1">
              <a:lnSpc>
                <a:spcPct val="80000"/>
              </a:lnSpc>
            </a:pPr>
            <a:r>
              <a:rPr lang="tr-TR" sz="2800" smtClean="0"/>
              <a:t>2003-2004 sezonu için hazırlanan trivalan inaktive influenza aşısı A/Moscow/10/99 (H3N2)­like, A/New Caledonia/20/99 (H1N1)-like ve B/Hong Kong/330/2001-like antijenlerini içerecektir.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eaLnBrk="1" hangingPunct="1"/>
            <a:r>
              <a:rPr lang="tr-TR" sz="4400" smtClean="0"/>
              <a:t>İnaktive Influenza aşısının etkisi</a:t>
            </a:r>
            <a:r>
              <a:rPr lang="tr-TR" sz="3400" smtClean="0"/>
              <a:t> </a:t>
            </a:r>
          </a:p>
        </p:txBody>
      </p:sp>
      <p:sp>
        <p:nvSpPr>
          <p:cNvPr id="18435" name="Rectangle 3"/>
          <p:cNvSpPr>
            <a:spLocks noGrp="1" noChangeArrowheads="1"/>
          </p:cNvSpPr>
          <p:nvPr>
            <p:ph type="body" idx="1"/>
          </p:nvPr>
        </p:nvSpPr>
        <p:spPr/>
        <p:txBody>
          <a:bodyPr/>
          <a:lstStyle/>
          <a:p>
            <a:pPr eaLnBrk="1" hangingPunct="1">
              <a:lnSpc>
                <a:spcPct val="80000"/>
              </a:lnSpc>
            </a:pPr>
            <a:r>
              <a:rPr lang="tr-TR" sz="2800" smtClean="0"/>
              <a:t>Influenza aşısının etkisi primer olarak yaşa, immun sisteme ve aşı ile dolaşımdaki virüs tiplerinin birbirleri ile benzerliğine bağlıdır. Aşılı çocuk ve genç erişkinlerin hemen hemen tamamında yüksek antikor titresi gelişmektedir. Bu antikor titresi aşı içeriğindeki virüs ile benzer olan virüslerin neden olduğu hastalığa karşı koruyuculuk sağlamaktadır. </a:t>
            </a:r>
          </a:p>
          <a:p>
            <a:pPr eaLnBrk="1" hangingPunct="1">
              <a:lnSpc>
                <a:spcPct val="80000"/>
              </a:lnSpc>
            </a:pPr>
            <a:r>
              <a:rPr lang="tr-TR" sz="2800" smtClean="0"/>
              <a:t>65 </a:t>
            </a:r>
            <a:r>
              <a:rPr lang="tr-TR" sz="2800" i="1" smtClean="0"/>
              <a:t>yaşın altındaki sağlıklı erişkinlerde </a:t>
            </a:r>
            <a:r>
              <a:rPr lang="tr-TR" sz="2800" smtClean="0"/>
              <a:t>aşılama yapıldığında, dolaşımdaki virüsün aşı içindeki virüsle benzer olması halinde % 70-90 oranında koruma elde edilir.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eaLnBrk="1" hangingPunct="1"/>
            <a:r>
              <a:rPr lang="tr-TR" sz="4800" smtClean="0"/>
              <a:t>İnaktive İnfluenza aşısının etkisi</a:t>
            </a:r>
          </a:p>
        </p:txBody>
      </p:sp>
      <p:sp>
        <p:nvSpPr>
          <p:cNvPr id="19459" name="Rectangle 3"/>
          <p:cNvSpPr>
            <a:spLocks noGrp="1" noChangeArrowheads="1"/>
          </p:cNvSpPr>
          <p:nvPr>
            <p:ph type="body" idx="1"/>
          </p:nvPr>
        </p:nvSpPr>
        <p:spPr/>
        <p:txBody>
          <a:bodyPr/>
          <a:lstStyle/>
          <a:p>
            <a:pPr eaLnBrk="1" hangingPunct="1">
              <a:lnSpc>
                <a:spcPct val="80000"/>
              </a:lnSpc>
            </a:pPr>
            <a:r>
              <a:rPr lang="tr-TR" sz="2600" b="1" i="1" smtClean="0"/>
              <a:t>Çocuklarda,</a:t>
            </a:r>
            <a:r>
              <a:rPr lang="tr-TR" sz="2600" smtClean="0"/>
              <a:t> </a:t>
            </a:r>
            <a:r>
              <a:rPr lang="tr-TR" sz="2600" i="1" smtClean="0"/>
              <a:t> </a:t>
            </a:r>
            <a:r>
              <a:rPr lang="tr-TR" sz="2600" smtClean="0"/>
              <a:t>6 aylıktan itibaren Influenza aşısı yapıldığında koruyucu düzeyde antikor elde edilmektedir. Buna rağmen, özellikle Influenza ilişkili komplikasyon riski yüksek olan çocuklarda, sağlıklı çocuklara göre antikor cevabı daha düşük olabilir. Yapılan farklı çalışmalarda Influenza aşısının, Influenza kaynaklı solunum yolu hastalıklarına karşı %77-91 oranında etkili olduğu tespit edilmiştir. </a:t>
            </a:r>
          </a:p>
          <a:p>
            <a:pPr eaLnBrk="1" hangingPunct="1">
              <a:lnSpc>
                <a:spcPct val="80000"/>
              </a:lnSpc>
            </a:pPr>
            <a:r>
              <a:rPr lang="tr-TR" sz="2600" b="1" smtClean="0"/>
              <a:t>65 </a:t>
            </a:r>
            <a:r>
              <a:rPr lang="tr-TR" sz="2600" b="1" i="1" smtClean="0"/>
              <a:t>yaş ve üzerindeki kişilerde,</a:t>
            </a:r>
            <a:r>
              <a:rPr lang="tr-TR" sz="2600" i="1" smtClean="0"/>
              <a:t> </a:t>
            </a:r>
            <a:r>
              <a:rPr lang="tr-TR" sz="2600" smtClean="0"/>
              <a:t>özellikle bir kronik hastalık söz konusu ise, sağlıklı genç erişkinlere göre daha düşük seviyede aşılama sonrası antikor titresi elde edilebilir. Influenza aşısı, 65 yaş ve üzerinde olan kişilerde sekonder komplikasyonları önlemede, Influenza ilişkili ölüm ve hastaneye yatış riskini düşürmede etkili olabilir.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solidFill>
            <a:srgbClr val="CC6600"/>
          </a:solidFill>
        </p:spPr>
        <p:txBody>
          <a:bodyPr/>
          <a:lstStyle/>
          <a:p>
            <a:pPr eaLnBrk="1" hangingPunct="1"/>
            <a:r>
              <a:rPr lang="tr-TR" sz="3400" i="1" smtClean="0">
                <a:solidFill>
                  <a:schemeClr val="bg1"/>
                </a:solidFill>
              </a:rPr>
              <a:t>Komplikasyonlar için riskli olan kişiler </a:t>
            </a:r>
            <a:r>
              <a:rPr lang="tr-TR" sz="3400" i="1" u="sng" smtClean="0">
                <a:solidFill>
                  <a:schemeClr val="bg1"/>
                </a:solidFill>
              </a:rPr>
              <a:t>mutlaka aşılanmalıdırlar:</a:t>
            </a:r>
            <a:r>
              <a:rPr lang="tr-TR" sz="3400" smtClean="0"/>
              <a:t> </a:t>
            </a:r>
          </a:p>
        </p:txBody>
      </p:sp>
      <p:sp>
        <p:nvSpPr>
          <p:cNvPr id="20483" name="Rectangle 3"/>
          <p:cNvSpPr>
            <a:spLocks noGrp="1" noChangeArrowheads="1"/>
          </p:cNvSpPr>
          <p:nvPr>
            <p:ph type="body" idx="1"/>
          </p:nvPr>
        </p:nvSpPr>
        <p:spPr/>
        <p:txBody>
          <a:bodyPr/>
          <a:lstStyle/>
          <a:p>
            <a:pPr eaLnBrk="1" hangingPunct="1">
              <a:lnSpc>
                <a:spcPct val="80000"/>
              </a:lnSpc>
            </a:pPr>
            <a:r>
              <a:rPr lang="tr-TR" sz="2000" smtClean="0"/>
              <a:t>65 yaş ve üzerindeki kişiler. </a:t>
            </a:r>
          </a:p>
          <a:p>
            <a:pPr eaLnBrk="1" hangingPunct="1">
              <a:lnSpc>
                <a:spcPct val="80000"/>
              </a:lnSpc>
            </a:pPr>
            <a:r>
              <a:rPr lang="tr-TR" sz="2000" smtClean="0"/>
              <a:t>Yaşlı bakımevleri ve huzurevlerinde kalan kişiler. </a:t>
            </a:r>
          </a:p>
          <a:p>
            <a:pPr eaLnBrk="1" hangingPunct="1">
              <a:lnSpc>
                <a:spcPct val="80000"/>
              </a:lnSpc>
            </a:pPr>
            <a:r>
              <a:rPr lang="tr-TR" sz="2000" smtClean="0"/>
              <a:t>Astım dahil kronik pulmoner (astım, kronik bronşit…) ve kardiyovasküler sistem (koroner arter hastalığı…) hastalığı olan erişkin ve çocuklar. </a:t>
            </a:r>
          </a:p>
          <a:p>
            <a:pPr eaLnBrk="1" hangingPunct="1">
              <a:lnSpc>
                <a:spcPct val="80000"/>
              </a:lnSpc>
            </a:pPr>
            <a:r>
              <a:rPr lang="tr-TR" sz="2000" smtClean="0"/>
              <a:t>Diabetes Mellitus dahil herhangi bir kronik metabolik hastalığı, renal disfonksiyonu, hemoglobinopatisi veya immunosupresif olan erişkin ve çocuklar, kanser hastaları.</a:t>
            </a:r>
          </a:p>
          <a:p>
            <a:pPr eaLnBrk="1" hangingPunct="1">
              <a:lnSpc>
                <a:spcPct val="80000"/>
              </a:lnSpc>
            </a:pPr>
            <a:r>
              <a:rPr lang="tr-TR" sz="2000" smtClean="0"/>
              <a:t>6 ay - 18 yaş arasında olan ve uzun süreli Aspirin tedavisi alan çocuk ve adölesanlar.</a:t>
            </a:r>
          </a:p>
          <a:p>
            <a:pPr eaLnBrk="1" hangingPunct="1">
              <a:lnSpc>
                <a:spcPct val="80000"/>
              </a:lnSpc>
            </a:pPr>
            <a:r>
              <a:rPr lang="tr-TR" sz="2000" i="1" smtClean="0"/>
              <a:t>50-64 yaş arasındaki kişiler; (</a:t>
            </a:r>
            <a:r>
              <a:rPr lang="tr-TR" sz="2000" smtClean="0"/>
              <a:t>Bu gruptaki kişilerin sağlıklarının bozulma riski, diğer genç yaş gruplarına göre daha fazladır. Ayrıca bu grupta olup, risk taşımayan kişilerin aşılanması ile yüksek etkinlik elde edilmekte, etkinliğin yanı sıra hastaneye başvuru, antibiyotik kullanımı ve işgücü kaybı azalmaktadır.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eaLnBrk="1" hangingPunct="1"/>
            <a:r>
              <a:rPr lang="tr-TR" sz="4400" i="1" smtClean="0"/>
              <a:t>Yüksek riskli kişilere Influenza bulaştırabilecek kişiler</a:t>
            </a:r>
            <a:r>
              <a:rPr lang="tr-TR" sz="3400" smtClean="0"/>
              <a:t> </a:t>
            </a:r>
          </a:p>
        </p:txBody>
      </p:sp>
      <p:sp>
        <p:nvSpPr>
          <p:cNvPr id="21507" name="Rectangle 3"/>
          <p:cNvSpPr>
            <a:spLocks noGrp="1" noChangeArrowheads="1"/>
          </p:cNvSpPr>
          <p:nvPr>
            <p:ph type="body" idx="1"/>
          </p:nvPr>
        </p:nvSpPr>
        <p:spPr/>
        <p:txBody>
          <a:bodyPr/>
          <a:lstStyle/>
          <a:p>
            <a:pPr eaLnBrk="1" hangingPunct="1"/>
            <a:r>
              <a:rPr lang="tr-TR" smtClean="0"/>
              <a:t>Doktor, hemşire ve hasta ile temasta olabilecek bütün sağlık çalışanları. </a:t>
            </a:r>
          </a:p>
          <a:p>
            <a:pPr eaLnBrk="1" hangingPunct="1"/>
            <a:r>
              <a:rPr lang="tr-TR" smtClean="0"/>
              <a:t>Huzurevleri ve kronik hastalıklara yönelik hizmet veren yerlerde çalışanlar . </a:t>
            </a:r>
          </a:p>
          <a:p>
            <a:pPr eaLnBrk="1" hangingPunct="1"/>
            <a:r>
              <a:rPr lang="tr-TR" smtClean="0"/>
              <a:t>Yüksek risk grubundaki kişilere evde bakım sağlayan kişiler. </a:t>
            </a:r>
          </a:p>
          <a:p>
            <a:pPr eaLnBrk="1" hangingPunct="1"/>
            <a:r>
              <a:rPr lang="tr-TR" smtClean="0"/>
              <a:t>Yüksek risk taşıyan kişiler ile aynı evde yaşayan kişiler (çocuklar dahil)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ctr" eaLnBrk="1" hangingPunct="1"/>
            <a:r>
              <a:rPr lang="tr-TR" sz="4800" smtClean="0"/>
              <a:t>GRİP</a:t>
            </a:r>
          </a:p>
        </p:txBody>
      </p:sp>
      <p:sp>
        <p:nvSpPr>
          <p:cNvPr id="4099" name="Rectangle 3"/>
          <p:cNvSpPr>
            <a:spLocks noGrp="1" noChangeArrowheads="1"/>
          </p:cNvSpPr>
          <p:nvPr>
            <p:ph type="body" idx="1"/>
          </p:nvPr>
        </p:nvSpPr>
        <p:spPr/>
        <p:txBody>
          <a:bodyPr/>
          <a:lstStyle/>
          <a:p>
            <a:pPr eaLnBrk="1" hangingPunct="1">
              <a:lnSpc>
                <a:spcPct val="90000"/>
              </a:lnSpc>
            </a:pPr>
            <a:r>
              <a:rPr lang="tr-TR" sz="2800" smtClean="0">
                <a:solidFill>
                  <a:srgbClr val="CC6600"/>
                </a:solidFill>
              </a:rPr>
              <a:t>İnfluenza</a:t>
            </a:r>
            <a:r>
              <a:rPr lang="tr-TR" sz="2800" smtClean="0"/>
              <a:t> adı verilen bir virus tarafından oluşturulur.</a:t>
            </a:r>
          </a:p>
          <a:p>
            <a:pPr eaLnBrk="1" hangingPunct="1">
              <a:lnSpc>
                <a:spcPct val="90000"/>
              </a:lnSpc>
            </a:pPr>
            <a:r>
              <a:rPr lang="tr-TR" sz="2800" smtClean="0"/>
              <a:t>Ani olarak </a:t>
            </a:r>
            <a:r>
              <a:rPr lang="tr-TR" sz="2800" i="1" smtClean="0">
                <a:solidFill>
                  <a:srgbClr val="993366"/>
                </a:solidFill>
              </a:rPr>
              <a:t>39 C </a:t>
            </a:r>
            <a:r>
              <a:rPr lang="tr-TR" sz="2800" smtClean="0">
                <a:solidFill>
                  <a:srgbClr val="993366"/>
                </a:solidFill>
              </a:rPr>
              <a:t>üzerinde ateş, şiddetli kas ve eklem ağrıları, halsizlik, bitkinlik, titreme</a:t>
            </a:r>
            <a:r>
              <a:rPr lang="tr-TR" sz="2800" i="1" smtClean="0">
                <a:solidFill>
                  <a:srgbClr val="993366"/>
                </a:solidFill>
              </a:rPr>
              <a:t>, </a:t>
            </a:r>
            <a:r>
              <a:rPr lang="tr-TR" sz="2800" smtClean="0">
                <a:solidFill>
                  <a:srgbClr val="993366"/>
                </a:solidFill>
              </a:rPr>
              <a:t>baş ağrısı ve kuru öksürük</a:t>
            </a:r>
            <a:r>
              <a:rPr lang="tr-TR" sz="2800" smtClean="0"/>
              <a:t> gibi belirtiler ile başlayan bir enfeksiyon hastalığı. </a:t>
            </a:r>
          </a:p>
          <a:p>
            <a:pPr eaLnBrk="1" hangingPunct="1">
              <a:lnSpc>
                <a:spcPct val="90000"/>
              </a:lnSpc>
            </a:pPr>
            <a:r>
              <a:rPr lang="tr-TR" sz="2800" smtClean="0"/>
              <a:t>Hastalık tablosuna </a:t>
            </a:r>
            <a:r>
              <a:rPr lang="tr-TR" sz="2800" smtClean="0">
                <a:solidFill>
                  <a:srgbClr val="993366"/>
                </a:solidFill>
              </a:rPr>
              <a:t>boğaz ağrısı, burun akıntısı, aksırma, gözlerin akması ve kanlanması</a:t>
            </a:r>
            <a:r>
              <a:rPr lang="tr-TR" sz="2800" smtClean="0"/>
              <a:t> gibi belirtiler eklenir ve bazı vakalarda da karın ağrısı, bulantı, kusma görülebilir.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eaLnBrk="1" hangingPunct="1"/>
            <a:r>
              <a:rPr lang="tr-TR" sz="4800" smtClean="0"/>
              <a:t>Özel grupların aşılanmaları</a:t>
            </a:r>
            <a:r>
              <a:rPr lang="tr-TR" smtClean="0"/>
              <a:t> </a:t>
            </a:r>
          </a:p>
        </p:txBody>
      </p:sp>
      <p:sp>
        <p:nvSpPr>
          <p:cNvPr id="22531" name="Rectangle 3"/>
          <p:cNvSpPr>
            <a:spLocks noGrp="1" noChangeArrowheads="1"/>
          </p:cNvSpPr>
          <p:nvPr>
            <p:ph type="body" idx="1"/>
          </p:nvPr>
        </p:nvSpPr>
        <p:spPr>
          <a:solidFill>
            <a:srgbClr val="FFFF00"/>
          </a:solidFill>
        </p:spPr>
        <p:txBody>
          <a:bodyPr/>
          <a:lstStyle/>
          <a:p>
            <a:pPr eaLnBrk="1" hangingPunct="1">
              <a:lnSpc>
                <a:spcPct val="90000"/>
              </a:lnSpc>
            </a:pPr>
            <a:r>
              <a:rPr lang="tr-TR" sz="2800" b="1" i="1" smtClean="0">
                <a:solidFill>
                  <a:schemeClr val="hlink"/>
                </a:solidFill>
              </a:rPr>
              <a:t>Gebe kadınlar;</a:t>
            </a:r>
            <a:r>
              <a:rPr lang="tr-TR" sz="2800" i="1" smtClean="0"/>
              <a:t> </a:t>
            </a:r>
            <a:r>
              <a:rPr lang="tr-TR" sz="2800" smtClean="0"/>
              <a:t>Gebelik Influenza ilişkili ciddi komplikasyon riskini artırabilir. Influenza ilişkili ciddi komplikasyon risk artışından dolayı gebeliğin ilk trimesterinden sonra (Gebeliğin 14. haftasından sonra), Influenza mevsimi boyunca gebelerin aşılanması tavsiye edilmektedir. </a:t>
            </a:r>
          </a:p>
          <a:p>
            <a:pPr eaLnBrk="1" hangingPunct="1">
              <a:lnSpc>
                <a:spcPct val="90000"/>
              </a:lnSpc>
            </a:pPr>
            <a:r>
              <a:rPr lang="tr-TR" sz="2800" b="1" i="1" smtClean="0">
                <a:solidFill>
                  <a:schemeClr val="hlink"/>
                </a:solidFill>
              </a:rPr>
              <a:t>Emziren kadınlar;</a:t>
            </a:r>
            <a:r>
              <a:rPr lang="tr-TR" sz="2800" i="1" smtClean="0"/>
              <a:t> </a:t>
            </a:r>
            <a:r>
              <a:rPr lang="tr-TR" sz="2800" smtClean="0"/>
              <a:t>Influenza aşısı emziren anneyi ve çocuğunu etkilemez. Emzirme, immun sistem üzerinde baskılayıcı bir olay değildir, aynı zamanda aşılama için kontrendikasyon da değildir.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eaLnBrk="1" hangingPunct="1"/>
            <a:r>
              <a:rPr lang="tr-TR" sz="4800" smtClean="0"/>
              <a:t>Aşılanması önerilmeyen kişiler </a:t>
            </a:r>
          </a:p>
        </p:txBody>
      </p:sp>
      <p:sp>
        <p:nvSpPr>
          <p:cNvPr id="23555" name="Rectangle 3"/>
          <p:cNvSpPr>
            <a:spLocks noGrp="1" noChangeArrowheads="1"/>
          </p:cNvSpPr>
          <p:nvPr>
            <p:ph type="body" idx="1"/>
          </p:nvPr>
        </p:nvSpPr>
        <p:spPr/>
        <p:txBody>
          <a:bodyPr/>
          <a:lstStyle/>
          <a:p>
            <a:pPr eaLnBrk="1" hangingPunct="1">
              <a:lnSpc>
                <a:spcPct val="80000"/>
              </a:lnSpc>
            </a:pPr>
            <a:r>
              <a:rPr lang="tr-TR" sz="2800" smtClean="0"/>
              <a:t>Yumurtaya veya aşının içinde bulunan komponentlerden herhangi birisine karşı alerjik reaksiyonu olduğu bilinen kişilere İnaktive Influenza aşısı uygulanmamalıdır.</a:t>
            </a:r>
          </a:p>
          <a:p>
            <a:pPr eaLnBrk="1" hangingPunct="1">
              <a:lnSpc>
                <a:spcPct val="80000"/>
              </a:lnSpc>
            </a:pPr>
            <a:r>
              <a:rPr lang="tr-TR" sz="2800" smtClean="0"/>
              <a:t>6 aydan küçük bebekler </a:t>
            </a:r>
          </a:p>
          <a:p>
            <a:pPr eaLnBrk="1" hangingPunct="1">
              <a:lnSpc>
                <a:spcPct val="80000"/>
              </a:lnSpc>
            </a:pPr>
            <a:r>
              <a:rPr lang="tr-TR" sz="2800" smtClean="0"/>
              <a:t>Hamileliğin ilk 3 ayı içinde olan kadınlar (ancak doktor tarafından kesin gerekli olduğu tespit edilirse grip aşısı olabilirler).</a:t>
            </a:r>
          </a:p>
          <a:p>
            <a:pPr eaLnBrk="1" hangingPunct="1">
              <a:lnSpc>
                <a:spcPct val="80000"/>
              </a:lnSpc>
            </a:pPr>
            <a:r>
              <a:rPr lang="tr-TR" sz="2800" smtClean="0"/>
              <a:t> 38 derece üstünde ateşi olan hasta kişilerde, aşı uygulamasının ateş düştükten sonra yapılması önerilir.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ctr" eaLnBrk="1" hangingPunct="1"/>
            <a:r>
              <a:rPr lang="tr-TR" sz="4800" smtClean="0"/>
              <a:t>İnaktive İnfluenza aşısının uygulanma zamanı </a:t>
            </a:r>
          </a:p>
        </p:txBody>
      </p:sp>
      <p:sp>
        <p:nvSpPr>
          <p:cNvPr id="24579" name="Rectangle 3"/>
          <p:cNvSpPr>
            <a:spLocks noGrp="1" noChangeArrowheads="1"/>
          </p:cNvSpPr>
          <p:nvPr>
            <p:ph type="body" idx="1"/>
          </p:nvPr>
        </p:nvSpPr>
        <p:spPr/>
        <p:txBody>
          <a:bodyPr/>
          <a:lstStyle/>
          <a:p>
            <a:pPr eaLnBrk="1" hangingPunct="1"/>
            <a:r>
              <a:rPr lang="tr-TR" smtClean="0"/>
              <a:t>Hastalık epidemiyolojisi göz önüne alındığında, Ekim ve Kasım ayları aşılama için en uygun zamandır. Özellikle riskli gruplarda olan kişilerin bu dönemde aşılanmalarının sağlanması uygun olacaktır.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eaLnBrk="1" hangingPunct="1"/>
            <a:r>
              <a:rPr lang="tr-TR" sz="4800" smtClean="0"/>
              <a:t>İnaktive İnfluenza aşısının uygulanma zamanı</a:t>
            </a:r>
          </a:p>
        </p:txBody>
      </p:sp>
      <p:sp>
        <p:nvSpPr>
          <p:cNvPr id="25603" name="Rectangle 3"/>
          <p:cNvSpPr>
            <a:spLocks noGrp="1" noChangeArrowheads="1"/>
          </p:cNvSpPr>
          <p:nvPr>
            <p:ph type="body" idx="1"/>
          </p:nvPr>
        </p:nvSpPr>
        <p:spPr>
          <a:solidFill>
            <a:schemeClr val="accent2"/>
          </a:solidFill>
        </p:spPr>
        <p:txBody>
          <a:bodyPr/>
          <a:lstStyle/>
          <a:p>
            <a:pPr eaLnBrk="1" hangingPunct="1"/>
            <a:r>
              <a:rPr lang="tr-TR" sz="2400" u="sng" smtClean="0"/>
              <a:t>HEDEF GRUPLAR</a:t>
            </a:r>
            <a:r>
              <a:rPr lang="tr-TR" sz="2400" smtClean="0"/>
              <a:t>	</a:t>
            </a:r>
            <a:r>
              <a:rPr lang="tr-TR" sz="2400" u="sng" smtClean="0"/>
              <a:t>EYLUL – EKIM</a:t>
            </a:r>
            <a:r>
              <a:rPr lang="tr-TR" sz="2400" smtClean="0"/>
              <a:t>	</a:t>
            </a:r>
            <a:r>
              <a:rPr lang="tr-TR" sz="2400" b="1" u="sng" smtClean="0"/>
              <a:t>KASIM </a:t>
            </a:r>
            <a:r>
              <a:rPr lang="tr-TR" sz="2400" b="1" smtClean="0"/>
              <a:t> </a:t>
            </a:r>
            <a:r>
              <a:rPr lang="tr-TR" sz="2400" smtClean="0"/>
              <a:t>  </a:t>
            </a:r>
            <a:r>
              <a:rPr lang="tr-TR" sz="1800" smtClean="0"/>
              <a:t>Grip Hastalığının Yaşamsal</a:t>
            </a:r>
            <a:r>
              <a:rPr lang="tr-TR" sz="2400" smtClean="0"/>
              <a:t> 	EN UYGUN ZAMAN 	    </a:t>
            </a:r>
            <a:r>
              <a:rPr lang="tr-TR" sz="1800" smtClean="0"/>
              <a:t>Risk Oluşturduğu Kişiler</a:t>
            </a:r>
            <a:r>
              <a:rPr lang="tr-TR" sz="2400" smtClean="0"/>
              <a:t>				           Sağlık Personeli 		EN UYGUN ZAMAN       Huzurevi ve kronik hasta                                             veya yaşlı bakımı ile                                                             ilgili işlerde çalışanlar 	EN UYGUN ZAMAN                            								  </a:t>
            </a:r>
            <a:r>
              <a:rPr lang="tr-TR" sz="2400" b="1" smtClean="0"/>
              <a:t>Riskli Kişiler ile aynı                                                     ortamda yaşayanlar                                                       50-64 yaş arası kişiler                                                     ve diğer sağlıklı insanlar</a:t>
            </a:r>
            <a:r>
              <a:rPr lang="tr-TR" sz="2400" smtClean="0"/>
              <a:t> 	</a:t>
            </a:r>
            <a:r>
              <a:rPr lang="tr-TR" sz="2400" b="1" smtClean="0"/>
              <a:t>EN UYGUN ZAMAN</a:t>
            </a:r>
            <a:r>
              <a:rPr lang="tr-TR" sz="2400" smtClean="0"/>
              <a:t> </a:t>
            </a:r>
          </a:p>
        </p:txBody>
      </p:sp>
      <p:sp>
        <p:nvSpPr>
          <p:cNvPr id="25604" name="Line 4"/>
          <p:cNvSpPr>
            <a:spLocks noChangeShapeType="1"/>
          </p:cNvSpPr>
          <p:nvPr/>
        </p:nvSpPr>
        <p:spPr bwMode="auto">
          <a:xfrm>
            <a:off x="7524750" y="2205038"/>
            <a:ext cx="0" cy="3240087"/>
          </a:xfrm>
          <a:prstGeom prst="line">
            <a:avLst/>
          </a:prstGeom>
          <a:noFill/>
          <a:ln w="9525">
            <a:solidFill>
              <a:schemeClr val="tx1"/>
            </a:solidFill>
            <a:round/>
            <a:headEnd/>
            <a:tailEnd type="triangle" w="med" len="med"/>
          </a:ln>
        </p:spPr>
        <p:txBody>
          <a:bodyPr/>
          <a:lstStyle/>
          <a:p>
            <a:endParaRPr lang="tr-T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ctr" eaLnBrk="1" hangingPunct="1"/>
            <a:r>
              <a:rPr lang="tr-TR" sz="4800" smtClean="0"/>
              <a:t>Dozaj ve uygulama yolu </a:t>
            </a:r>
          </a:p>
        </p:txBody>
      </p:sp>
      <p:sp>
        <p:nvSpPr>
          <p:cNvPr id="26627" name="Rectangle 3"/>
          <p:cNvSpPr>
            <a:spLocks noGrp="1" noChangeArrowheads="1"/>
          </p:cNvSpPr>
          <p:nvPr>
            <p:ph type="body" idx="1"/>
          </p:nvPr>
        </p:nvSpPr>
        <p:spPr/>
        <p:txBody>
          <a:bodyPr/>
          <a:lstStyle/>
          <a:p>
            <a:pPr eaLnBrk="1" hangingPunct="1"/>
            <a:r>
              <a:rPr lang="tr-TR" smtClean="0"/>
              <a:t>Aşı, intramuskuler olarak, 35 aylık ve daha küçüklere 0,25 mL., 3 yaş ve üzerinde 0,5 mL. uygulanır.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eaLnBrk="1" hangingPunct="1"/>
            <a:r>
              <a:rPr lang="tr-TR" sz="4800" smtClean="0"/>
              <a:t>Yan etkiler ve istenmeyen reaksiyonlar</a:t>
            </a:r>
          </a:p>
        </p:txBody>
      </p:sp>
      <p:sp>
        <p:nvSpPr>
          <p:cNvPr id="27651" name="Rectangle 3"/>
          <p:cNvSpPr>
            <a:spLocks noGrp="1" noChangeArrowheads="1"/>
          </p:cNvSpPr>
          <p:nvPr>
            <p:ph type="body" idx="1"/>
          </p:nvPr>
        </p:nvSpPr>
        <p:spPr/>
        <p:txBody>
          <a:bodyPr/>
          <a:lstStyle/>
          <a:p>
            <a:pPr eaLnBrk="1" hangingPunct="1">
              <a:lnSpc>
                <a:spcPct val="80000"/>
              </a:lnSpc>
            </a:pPr>
            <a:r>
              <a:rPr lang="tr-TR" sz="2000" smtClean="0"/>
              <a:t>İnaktive Influenza aşısı non-enfekte ölü Influenza virüsü içerir ve Influenzaya	neden olmaz. Mevsimsel özelliklerden dolayı, rastlantısal solunum sistemi hastalıkları, aşılama sonrasında görülebilir ve bunların aşılama ile ilişkisi yoktur. </a:t>
            </a:r>
          </a:p>
          <a:p>
            <a:pPr eaLnBrk="1" hangingPunct="1">
              <a:lnSpc>
                <a:spcPct val="80000"/>
              </a:lnSpc>
            </a:pPr>
            <a:r>
              <a:rPr lang="tr-TR" sz="2000" i="1" smtClean="0"/>
              <a:t>Lokal reaksiyonlar; </a:t>
            </a:r>
            <a:r>
              <a:rPr lang="tr-TR" sz="2000" smtClean="0"/>
              <a:t>Plasebo kontrollü yapılan çalışmalarda en sık rastlanan lokal reaksiyon olarak, aşılama yerinde ağrı ve hassasiyet bildirilmiştir. Aşılamanın ciddi hiçbir lokal reaksiyona neden olduğu gösterilememiştir.</a:t>
            </a:r>
          </a:p>
          <a:p>
            <a:pPr eaLnBrk="1" hangingPunct="1">
              <a:lnSpc>
                <a:spcPct val="80000"/>
              </a:lnSpc>
            </a:pPr>
            <a:r>
              <a:rPr lang="tr-TR" sz="2000" i="1" smtClean="0"/>
              <a:t>Sistemik reaksiyonlar; </a:t>
            </a:r>
            <a:r>
              <a:rPr lang="tr-TR" sz="2000" smtClean="0"/>
              <a:t>özellikle aşı içeriğindeki virüs antijeni ile daha önce karşılaşmamış olan kişilerde (özellikle genç erişkinler), aşılama sonrasında ateş, halsizlik, kas ağrıları görülebilir. Bu reaksiyon aşılama sonrasındaki 6-12 saat içinde başlayabilir ve 1-2 gün sürebilir. Ayrıca aşı komponentlerinden herhangi birine karşı alerjisi olanlarda hipersensitivite reaksiyonları görülebilir.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eaLnBrk="1" hangingPunct="1"/>
            <a:r>
              <a:rPr lang="tr-TR" sz="4800" smtClean="0"/>
              <a:t>Tedavi</a:t>
            </a:r>
          </a:p>
        </p:txBody>
      </p:sp>
      <p:sp>
        <p:nvSpPr>
          <p:cNvPr id="28675" name="Rectangle 3"/>
          <p:cNvSpPr>
            <a:spLocks noGrp="1" noChangeArrowheads="1"/>
          </p:cNvSpPr>
          <p:nvPr>
            <p:ph type="body" idx="1"/>
          </p:nvPr>
        </p:nvSpPr>
        <p:spPr/>
        <p:txBody>
          <a:bodyPr/>
          <a:lstStyle/>
          <a:p>
            <a:pPr eaLnBrk="1" hangingPunct="1"/>
            <a:r>
              <a:rPr lang="tr-TR" smtClean="0"/>
              <a:t>Ateşi düşürmek ve ağrıyı azaltmak antipiretik ve analjezikler </a:t>
            </a:r>
          </a:p>
          <a:p>
            <a:pPr eaLnBrk="1" hangingPunct="1"/>
            <a:r>
              <a:rPr lang="tr-TR" smtClean="0"/>
              <a:t>Aksırık ve kaşıntı semptomlarını azaltmak için antihistaminikler </a:t>
            </a:r>
          </a:p>
          <a:p>
            <a:pPr eaLnBrk="1" hangingPunct="1"/>
            <a:r>
              <a:rPr lang="tr-TR" smtClean="0"/>
              <a:t>Burun tıkanıklıklarının giderilmesi ve üst solunum yollarındaki konjesyonu (tıkanıklığı) azaltmak için dekonjestanlar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eaLnBrk="1" hangingPunct="1"/>
            <a:r>
              <a:rPr lang="tr-TR" sz="4800" smtClean="0"/>
              <a:t>GRİP</a:t>
            </a:r>
          </a:p>
        </p:txBody>
      </p:sp>
      <p:sp>
        <p:nvSpPr>
          <p:cNvPr id="5123" name="Rectangle 3"/>
          <p:cNvSpPr>
            <a:spLocks noGrp="1" noChangeArrowheads="1"/>
          </p:cNvSpPr>
          <p:nvPr>
            <p:ph type="body" idx="1"/>
          </p:nvPr>
        </p:nvSpPr>
        <p:spPr/>
        <p:txBody>
          <a:bodyPr/>
          <a:lstStyle/>
          <a:p>
            <a:pPr eaLnBrk="1" hangingPunct="1">
              <a:lnSpc>
                <a:spcPct val="90000"/>
              </a:lnSpc>
            </a:pPr>
            <a:r>
              <a:rPr lang="tr-TR" sz="2400" b="1" smtClean="0"/>
              <a:t>Hastaları mutlaka 3-7 gün yatağa mahkum etmektedir. </a:t>
            </a:r>
          </a:p>
          <a:p>
            <a:pPr eaLnBrk="1" hangingPunct="1">
              <a:lnSpc>
                <a:spcPct val="90000"/>
              </a:lnSpc>
            </a:pPr>
            <a:r>
              <a:rPr lang="tr-TR" sz="2400" smtClean="0"/>
              <a:t>Yaklaşık bir hafta içinde belirtiler kaybolmakta ancak halsizlik belirtilerin kaybolmasından sonra da devam etmekte, hatta 2 hafta kadar sürebilmektedir.</a:t>
            </a:r>
          </a:p>
          <a:p>
            <a:pPr eaLnBrk="1" hangingPunct="1">
              <a:lnSpc>
                <a:spcPct val="90000"/>
              </a:lnSpc>
            </a:pPr>
            <a:r>
              <a:rPr lang="tr-TR" sz="2400" b="1" i="1" smtClean="0"/>
              <a:t>Halk arasında çok sık olarak </a:t>
            </a:r>
            <a:r>
              <a:rPr lang="tr-TR" sz="2400" b="1" i="1" smtClean="0">
                <a:solidFill>
                  <a:srgbClr val="CC6600"/>
                </a:solidFill>
              </a:rPr>
              <a:t>soğuk algınlığı</a:t>
            </a:r>
            <a:r>
              <a:rPr lang="tr-TR" sz="2400" b="1" i="1" smtClean="0"/>
              <a:t> </a:t>
            </a:r>
            <a:r>
              <a:rPr lang="tr-TR" sz="2400" b="1" smtClean="0"/>
              <a:t>ile </a:t>
            </a:r>
            <a:r>
              <a:rPr lang="tr-TR" sz="2400" b="1" i="1" smtClean="0"/>
              <a:t>karıştırılmaktadır.</a:t>
            </a:r>
            <a:r>
              <a:rPr lang="tr-TR" sz="2400" i="1" smtClean="0"/>
              <a:t> </a:t>
            </a:r>
            <a:r>
              <a:rPr lang="tr-TR" sz="2400" smtClean="0"/>
              <a:t>Soğuk algınlığı ateş yükselmeden, hafif kırgınlık, burun akıntısı, hapşırma gibi belirtiler ile kendini gösteren, halsizliğe yol açmadığı için </a:t>
            </a:r>
            <a:r>
              <a:rPr lang="tr-TR" sz="2400" b="1" smtClean="0"/>
              <a:t>yatak istirahati gerektirmeyen</a:t>
            </a:r>
            <a:r>
              <a:rPr lang="tr-TR" sz="2400" smtClean="0"/>
              <a:t> bir hastalıktır ve grip ile kesinlikle karıştırılmamalıdır.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solidFill>
            <a:schemeClr val="accent1"/>
          </a:solidFill>
        </p:spPr>
        <p:txBody>
          <a:bodyPr/>
          <a:lstStyle/>
          <a:p>
            <a:pPr eaLnBrk="1" hangingPunct="1"/>
            <a:r>
              <a:rPr lang="tr-TR" sz="3400" smtClean="0">
                <a:solidFill>
                  <a:srgbClr val="3333CC"/>
                </a:solidFill>
              </a:rPr>
              <a:t>GRİP VE NEZLE FARKLI HASTALIKLARDIR!</a:t>
            </a:r>
          </a:p>
        </p:txBody>
      </p:sp>
      <p:sp>
        <p:nvSpPr>
          <p:cNvPr id="6147" name="Rectangle 3"/>
          <p:cNvSpPr>
            <a:spLocks noGrp="1" noChangeArrowheads="1"/>
          </p:cNvSpPr>
          <p:nvPr>
            <p:ph type="body" sz="half" idx="1"/>
          </p:nvPr>
        </p:nvSpPr>
        <p:spPr>
          <a:solidFill>
            <a:srgbClr val="A3FBE4"/>
          </a:solidFill>
          <a:ln>
            <a:solidFill>
              <a:schemeClr val="accent2"/>
            </a:solidFill>
          </a:ln>
        </p:spPr>
        <p:txBody>
          <a:bodyPr/>
          <a:lstStyle/>
          <a:p>
            <a:pPr algn="r" eaLnBrk="1" hangingPunct="1">
              <a:lnSpc>
                <a:spcPct val="90000"/>
              </a:lnSpc>
              <a:buClr>
                <a:schemeClr val="folHlink"/>
              </a:buClr>
              <a:buFont typeface="Wingdings" pitchFamily="2" charset="2"/>
              <a:buNone/>
            </a:pPr>
            <a:r>
              <a:rPr lang="tr-TR" smtClean="0">
                <a:solidFill>
                  <a:schemeClr val="folHlink"/>
                </a:solidFill>
              </a:rPr>
              <a:t>GRİP</a:t>
            </a:r>
          </a:p>
          <a:p>
            <a:pPr lvl="1" algn="r" eaLnBrk="1" hangingPunct="1">
              <a:lnSpc>
                <a:spcPct val="90000"/>
              </a:lnSpc>
              <a:buClr>
                <a:schemeClr val="folHlink"/>
              </a:buClr>
              <a:buFont typeface="Wingdings" pitchFamily="2" charset="2"/>
              <a:buNone/>
            </a:pPr>
            <a:r>
              <a:rPr lang="tr-TR" sz="2300" smtClean="0">
                <a:solidFill>
                  <a:schemeClr val="accent2"/>
                </a:solidFill>
              </a:rPr>
              <a:t>İnfluenza virus tarafından oluşturulur.</a:t>
            </a:r>
          </a:p>
          <a:p>
            <a:pPr lvl="1" algn="r" eaLnBrk="1" hangingPunct="1">
              <a:lnSpc>
                <a:spcPct val="90000"/>
              </a:lnSpc>
              <a:buClr>
                <a:schemeClr val="folHlink"/>
              </a:buClr>
              <a:buFont typeface="Wingdings" pitchFamily="2" charset="2"/>
              <a:buNone/>
            </a:pPr>
            <a:r>
              <a:rPr lang="tr-TR" sz="2300" smtClean="0">
                <a:solidFill>
                  <a:schemeClr val="bg2"/>
                </a:solidFill>
              </a:rPr>
              <a:t>Akciğerleri tutar.</a:t>
            </a:r>
          </a:p>
          <a:p>
            <a:pPr lvl="1" algn="r" eaLnBrk="1" hangingPunct="1">
              <a:lnSpc>
                <a:spcPct val="90000"/>
              </a:lnSpc>
              <a:buClr>
                <a:schemeClr val="folHlink"/>
              </a:buClr>
              <a:buFont typeface="Wingdings" pitchFamily="2" charset="2"/>
              <a:buNone/>
            </a:pPr>
            <a:r>
              <a:rPr lang="tr-TR" sz="2300" smtClean="0">
                <a:solidFill>
                  <a:schemeClr val="accent2"/>
                </a:solidFill>
              </a:rPr>
              <a:t>39 C üzerinde ateş, şiddetli kas ve eklem ağrıları, halsizlik, bitkinlik, titreme, baş ağrısı ve kuru öksürük yapar.</a:t>
            </a:r>
          </a:p>
          <a:p>
            <a:pPr lvl="1" algn="r" eaLnBrk="1" hangingPunct="1">
              <a:lnSpc>
                <a:spcPct val="90000"/>
              </a:lnSpc>
              <a:buClr>
                <a:schemeClr val="folHlink"/>
              </a:buClr>
              <a:buFont typeface="Wingdings" pitchFamily="2" charset="2"/>
              <a:buNone/>
            </a:pPr>
            <a:r>
              <a:rPr lang="tr-TR" sz="2300" smtClean="0">
                <a:solidFill>
                  <a:schemeClr val="bg2"/>
                </a:solidFill>
              </a:rPr>
              <a:t>Yatağa mahkum eder.</a:t>
            </a:r>
          </a:p>
          <a:p>
            <a:pPr lvl="1" algn="r" eaLnBrk="1" hangingPunct="1">
              <a:lnSpc>
                <a:spcPct val="90000"/>
              </a:lnSpc>
              <a:buClr>
                <a:schemeClr val="folHlink"/>
              </a:buClr>
              <a:buFont typeface="Wingdings" pitchFamily="2" charset="2"/>
              <a:buNone/>
            </a:pPr>
            <a:r>
              <a:rPr lang="tr-TR" sz="2300" smtClean="0">
                <a:solidFill>
                  <a:schemeClr val="accent2"/>
                </a:solidFill>
              </a:rPr>
              <a:t>Aşıyla korunulabilir.</a:t>
            </a:r>
          </a:p>
        </p:txBody>
      </p:sp>
      <p:sp>
        <p:nvSpPr>
          <p:cNvPr id="6148" name="Rectangle 4"/>
          <p:cNvSpPr>
            <a:spLocks noGrp="1" noChangeArrowheads="1"/>
          </p:cNvSpPr>
          <p:nvPr>
            <p:ph type="body" sz="half" idx="2"/>
          </p:nvPr>
        </p:nvSpPr>
        <p:spPr>
          <a:solidFill>
            <a:srgbClr val="A3FBE4"/>
          </a:solidFill>
          <a:ln>
            <a:solidFill>
              <a:schemeClr val="accent2"/>
            </a:solidFill>
          </a:ln>
        </p:spPr>
        <p:txBody>
          <a:bodyPr/>
          <a:lstStyle/>
          <a:p>
            <a:pPr eaLnBrk="1" hangingPunct="1">
              <a:lnSpc>
                <a:spcPct val="90000"/>
              </a:lnSpc>
              <a:buClr>
                <a:schemeClr val="folHlink"/>
              </a:buClr>
              <a:buFont typeface="Wingdings" pitchFamily="2" charset="2"/>
              <a:buNone/>
            </a:pPr>
            <a:r>
              <a:rPr lang="tr-TR" smtClean="0">
                <a:solidFill>
                  <a:schemeClr val="folHlink"/>
                </a:solidFill>
              </a:rPr>
              <a:t>NEZLE</a:t>
            </a:r>
          </a:p>
          <a:p>
            <a:pPr eaLnBrk="1" hangingPunct="1">
              <a:lnSpc>
                <a:spcPct val="90000"/>
              </a:lnSpc>
              <a:buClr>
                <a:schemeClr val="folHlink"/>
              </a:buClr>
              <a:buFont typeface="Wingdings" pitchFamily="2" charset="2"/>
              <a:buNone/>
            </a:pPr>
            <a:r>
              <a:rPr lang="tr-TR" sz="2400" smtClean="0">
                <a:solidFill>
                  <a:schemeClr val="accent2"/>
                </a:solidFill>
              </a:rPr>
              <a:t>Başka tür virüslerce</a:t>
            </a:r>
          </a:p>
          <a:p>
            <a:pPr eaLnBrk="1" hangingPunct="1">
              <a:lnSpc>
                <a:spcPct val="90000"/>
              </a:lnSpc>
              <a:buClr>
                <a:schemeClr val="folHlink"/>
              </a:buClr>
              <a:buFont typeface="Wingdings" pitchFamily="2" charset="2"/>
              <a:buNone/>
            </a:pPr>
            <a:r>
              <a:rPr lang="tr-TR" sz="2400" smtClean="0">
                <a:solidFill>
                  <a:schemeClr val="accent2"/>
                </a:solidFill>
              </a:rPr>
              <a:t>oluşturulur.</a:t>
            </a:r>
          </a:p>
          <a:p>
            <a:pPr eaLnBrk="1" hangingPunct="1">
              <a:lnSpc>
                <a:spcPct val="90000"/>
              </a:lnSpc>
              <a:buClr>
                <a:schemeClr val="folHlink"/>
              </a:buClr>
              <a:buFont typeface="Wingdings" pitchFamily="2" charset="2"/>
              <a:buNone/>
            </a:pPr>
            <a:r>
              <a:rPr lang="tr-TR" sz="2400" smtClean="0">
                <a:solidFill>
                  <a:schemeClr val="bg2"/>
                </a:solidFill>
              </a:rPr>
              <a:t>Burun mukozasını tutar.</a:t>
            </a:r>
          </a:p>
          <a:p>
            <a:pPr eaLnBrk="1" hangingPunct="1">
              <a:lnSpc>
                <a:spcPct val="90000"/>
              </a:lnSpc>
              <a:buClr>
                <a:schemeClr val="folHlink"/>
              </a:buClr>
              <a:buFont typeface="Wingdings" pitchFamily="2" charset="2"/>
              <a:buNone/>
            </a:pPr>
            <a:r>
              <a:rPr lang="tr-TR" sz="2400" smtClean="0">
                <a:solidFill>
                  <a:schemeClr val="accent2"/>
                </a:solidFill>
              </a:rPr>
              <a:t>Burun akıntısı, aksırık yapar.</a:t>
            </a:r>
          </a:p>
          <a:p>
            <a:pPr eaLnBrk="1" hangingPunct="1">
              <a:lnSpc>
                <a:spcPct val="90000"/>
              </a:lnSpc>
              <a:buClr>
                <a:schemeClr val="folHlink"/>
              </a:buClr>
              <a:buFont typeface="Wingdings" pitchFamily="2" charset="2"/>
              <a:buNone/>
            </a:pPr>
            <a:endParaRPr lang="tr-TR" sz="2400" smtClean="0">
              <a:solidFill>
                <a:schemeClr val="bg2"/>
              </a:solidFill>
            </a:endParaRPr>
          </a:p>
          <a:p>
            <a:pPr eaLnBrk="1" hangingPunct="1">
              <a:lnSpc>
                <a:spcPct val="90000"/>
              </a:lnSpc>
              <a:buClr>
                <a:schemeClr val="folHlink"/>
              </a:buClr>
              <a:buFont typeface="Wingdings" pitchFamily="2" charset="2"/>
              <a:buNone/>
            </a:pPr>
            <a:endParaRPr lang="tr-TR" sz="2400" smtClean="0">
              <a:solidFill>
                <a:schemeClr val="bg2"/>
              </a:solidFill>
            </a:endParaRPr>
          </a:p>
          <a:p>
            <a:pPr eaLnBrk="1" hangingPunct="1">
              <a:lnSpc>
                <a:spcPct val="90000"/>
              </a:lnSpc>
              <a:buClr>
                <a:schemeClr val="folHlink"/>
              </a:buClr>
              <a:buFont typeface="Wingdings" pitchFamily="2" charset="2"/>
              <a:buNone/>
            </a:pPr>
            <a:endParaRPr lang="tr-TR" sz="2400" smtClean="0">
              <a:solidFill>
                <a:schemeClr val="bg2"/>
              </a:solidFill>
            </a:endParaRPr>
          </a:p>
          <a:p>
            <a:pPr eaLnBrk="1" hangingPunct="1">
              <a:lnSpc>
                <a:spcPct val="90000"/>
              </a:lnSpc>
              <a:buClr>
                <a:schemeClr val="folHlink"/>
              </a:buClr>
              <a:buFont typeface="Wingdings" pitchFamily="2" charset="2"/>
              <a:buNone/>
            </a:pPr>
            <a:r>
              <a:rPr lang="tr-TR" sz="2400" smtClean="0">
                <a:solidFill>
                  <a:schemeClr val="bg2"/>
                </a:solidFill>
              </a:rPr>
              <a:t>Ayakta geçirilir.</a:t>
            </a:r>
          </a:p>
          <a:p>
            <a:pPr eaLnBrk="1" hangingPunct="1">
              <a:lnSpc>
                <a:spcPct val="90000"/>
              </a:lnSpc>
              <a:buClr>
                <a:schemeClr val="folHlink"/>
              </a:buClr>
              <a:buFont typeface="Wingdings" pitchFamily="2" charset="2"/>
              <a:buNone/>
            </a:pPr>
            <a:r>
              <a:rPr lang="tr-TR" sz="2400" smtClean="0">
                <a:solidFill>
                  <a:schemeClr val="accent2"/>
                </a:solidFill>
              </a:rPr>
              <a:t>Aşısı yoktur.</a:t>
            </a:r>
          </a:p>
        </p:txBody>
      </p:sp>
      <p:sp>
        <p:nvSpPr>
          <p:cNvPr id="6149" name="Line 5"/>
          <p:cNvSpPr>
            <a:spLocks noChangeShapeType="1"/>
          </p:cNvSpPr>
          <p:nvPr/>
        </p:nvSpPr>
        <p:spPr bwMode="auto">
          <a:xfrm>
            <a:off x="4427538" y="2997200"/>
            <a:ext cx="288925" cy="0"/>
          </a:xfrm>
          <a:prstGeom prst="line">
            <a:avLst/>
          </a:prstGeom>
          <a:noFill/>
          <a:ln w="38100">
            <a:solidFill>
              <a:schemeClr val="tx1"/>
            </a:solidFill>
            <a:round/>
            <a:headEnd/>
            <a:tailEnd/>
          </a:ln>
        </p:spPr>
        <p:txBody>
          <a:bodyPr/>
          <a:lstStyle/>
          <a:p>
            <a:endParaRPr lang="tr-TR"/>
          </a:p>
        </p:txBody>
      </p:sp>
      <p:sp>
        <p:nvSpPr>
          <p:cNvPr id="6150" name="Line 6"/>
          <p:cNvSpPr>
            <a:spLocks noChangeShapeType="1"/>
          </p:cNvSpPr>
          <p:nvPr/>
        </p:nvSpPr>
        <p:spPr bwMode="auto">
          <a:xfrm>
            <a:off x="4427538" y="2349500"/>
            <a:ext cx="288925" cy="0"/>
          </a:xfrm>
          <a:prstGeom prst="line">
            <a:avLst/>
          </a:prstGeom>
          <a:noFill/>
          <a:ln w="38100">
            <a:solidFill>
              <a:schemeClr val="tx1"/>
            </a:solidFill>
            <a:round/>
            <a:headEnd/>
            <a:tailEnd/>
          </a:ln>
        </p:spPr>
        <p:txBody>
          <a:bodyPr/>
          <a:lstStyle/>
          <a:p>
            <a:endParaRPr lang="tr-TR"/>
          </a:p>
        </p:txBody>
      </p:sp>
      <p:sp>
        <p:nvSpPr>
          <p:cNvPr id="6151" name="Line 7"/>
          <p:cNvSpPr>
            <a:spLocks noChangeShapeType="1"/>
          </p:cNvSpPr>
          <p:nvPr/>
        </p:nvSpPr>
        <p:spPr bwMode="auto">
          <a:xfrm>
            <a:off x="4427538" y="3429000"/>
            <a:ext cx="288925" cy="0"/>
          </a:xfrm>
          <a:prstGeom prst="line">
            <a:avLst/>
          </a:prstGeom>
          <a:noFill/>
          <a:ln w="38100">
            <a:solidFill>
              <a:schemeClr val="tx1"/>
            </a:solidFill>
            <a:round/>
            <a:headEnd/>
            <a:tailEnd/>
          </a:ln>
        </p:spPr>
        <p:txBody>
          <a:bodyPr/>
          <a:lstStyle/>
          <a:p>
            <a:endParaRPr lang="tr-TR"/>
          </a:p>
        </p:txBody>
      </p:sp>
      <p:sp>
        <p:nvSpPr>
          <p:cNvPr id="6152" name="Line 8"/>
          <p:cNvSpPr>
            <a:spLocks noChangeShapeType="1"/>
          </p:cNvSpPr>
          <p:nvPr/>
        </p:nvSpPr>
        <p:spPr bwMode="auto">
          <a:xfrm>
            <a:off x="4427538" y="5445125"/>
            <a:ext cx="288925" cy="0"/>
          </a:xfrm>
          <a:prstGeom prst="line">
            <a:avLst/>
          </a:prstGeom>
          <a:noFill/>
          <a:ln w="38100">
            <a:solidFill>
              <a:schemeClr val="tx1"/>
            </a:solidFill>
            <a:round/>
            <a:headEnd/>
            <a:tailEnd/>
          </a:ln>
        </p:spPr>
        <p:txBody>
          <a:bodyPr/>
          <a:lstStyle/>
          <a:p>
            <a:endParaRPr lang="tr-TR"/>
          </a:p>
        </p:txBody>
      </p:sp>
      <p:sp>
        <p:nvSpPr>
          <p:cNvPr id="6153" name="Line 9"/>
          <p:cNvSpPr>
            <a:spLocks noChangeShapeType="1"/>
          </p:cNvSpPr>
          <p:nvPr/>
        </p:nvSpPr>
        <p:spPr bwMode="auto">
          <a:xfrm>
            <a:off x="4427538" y="5876925"/>
            <a:ext cx="288925" cy="0"/>
          </a:xfrm>
          <a:prstGeom prst="line">
            <a:avLst/>
          </a:prstGeom>
          <a:noFill/>
          <a:ln w="38100">
            <a:solidFill>
              <a:schemeClr val="tx1"/>
            </a:solidFill>
            <a:round/>
            <a:headEnd/>
            <a:tailEnd/>
          </a:ln>
        </p:spPr>
        <p:txBody>
          <a:bodyPr/>
          <a:lstStyle/>
          <a:p>
            <a:endParaRPr lang="tr-TR"/>
          </a:p>
        </p:txBody>
      </p:sp>
      <p:pic>
        <p:nvPicPr>
          <p:cNvPr id="6154" name="Picture 10" descr="patient-portrait-woman-flu-influenza-interior-~-gs044019">
            <a:hlinkClick r:id="rId2"/>
          </p:cNvPr>
          <p:cNvPicPr>
            <a:picLocks noChangeAspect="1" noChangeArrowheads="1"/>
          </p:cNvPicPr>
          <p:nvPr/>
        </p:nvPicPr>
        <p:blipFill>
          <a:blip r:embed="rId3" cstate="print"/>
          <a:srcRect/>
          <a:stretch>
            <a:fillRect/>
          </a:stretch>
        </p:blipFill>
        <p:spPr bwMode="auto">
          <a:xfrm>
            <a:off x="8242300" y="5589588"/>
            <a:ext cx="735013" cy="1104900"/>
          </a:xfrm>
          <a:prstGeom prst="rect">
            <a:avLst/>
          </a:prstGeom>
          <a:noFill/>
          <a:ln w="9525">
            <a:noFill/>
            <a:miter lim="800000"/>
            <a:headEnd/>
            <a:tailEnd/>
          </a:ln>
        </p:spPr>
      </p:pic>
      <p:pic>
        <p:nvPicPr>
          <p:cNvPr id="6155" name="Picture 11" descr="555_sick_woman_getting_her_temperature_checked">
            <a:hlinkClick r:id="rId4"/>
          </p:cNvPr>
          <p:cNvPicPr>
            <a:picLocks noChangeAspect="1" noChangeArrowheads="1"/>
          </p:cNvPicPr>
          <p:nvPr/>
        </p:nvPicPr>
        <p:blipFill>
          <a:blip r:embed="rId5" cstate="print"/>
          <a:srcRect/>
          <a:stretch>
            <a:fillRect/>
          </a:stretch>
        </p:blipFill>
        <p:spPr bwMode="auto">
          <a:xfrm>
            <a:off x="179388" y="5516563"/>
            <a:ext cx="1009650" cy="1143000"/>
          </a:xfrm>
          <a:prstGeom prst="rect">
            <a:avLst/>
          </a:prstGeom>
          <a:noFill/>
          <a:ln w="9525">
            <a:noFill/>
            <a:miter lim="800000"/>
            <a:headEnd/>
            <a:tailEnd/>
          </a:ln>
        </p:spPr>
      </p:pic>
    </p:spTree>
  </p:cSld>
  <p:clrMapOvr>
    <a:masterClrMapping/>
  </p:clrMapOvr>
  <p:transition advTm="3564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r>
              <a:rPr lang="tr-TR" sz="4800" smtClean="0"/>
              <a:t>Nezle - Grip ayırımı</a:t>
            </a:r>
          </a:p>
        </p:txBody>
      </p:sp>
      <p:sp>
        <p:nvSpPr>
          <p:cNvPr id="7171" name="Rectangle 3"/>
          <p:cNvSpPr>
            <a:spLocks noGrp="1" noChangeArrowheads="1"/>
          </p:cNvSpPr>
          <p:nvPr>
            <p:ph type="body" idx="1"/>
          </p:nvPr>
        </p:nvSpPr>
        <p:spPr>
          <a:solidFill>
            <a:srgbClr val="FFFF00"/>
          </a:solidFill>
        </p:spPr>
        <p:txBody>
          <a:bodyPr/>
          <a:lstStyle/>
          <a:p>
            <a:pPr lvl="4" eaLnBrk="1" hangingPunct="1">
              <a:lnSpc>
                <a:spcPct val="90000"/>
              </a:lnSpc>
            </a:pPr>
            <a:r>
              <a:rPr lang="tr-TR" sz="3600" smtClean="0">
                <a:solidFill>
                  <a:srgbClr val="CC6600"/>
                </a:solidFill>
              </a:rPr>
              <a:t>Nezle</a:t>
            </a:r>
            <a:r>
              <a:rPr lang="tr-TR" sz="3600" smtClean="0"/>
              <a:t>		</a:t>
            </a:r>
            <a:r>
              <a:rPr lang="tr-TR" sz="3600" smtClean="0">
                <a:solidFill>
                  <a:srgbClr val="CC6600"/>
                </a:solidFill>
              </a:rPr>
              <a:t>Grip</a:t>
            </a:r>
          </a:p>
          <a:p>
            <a:pPr eaLnBrk="1" hangingPunct="1">
              <a:lnSpc>
                <a:spcPct val="90000"/>
              </a:lnSpc>
            </a:pPr>
            <a:r>
              <a:rPr lang="tr-TR" sz="2000" smtClean="0">
                <a:solidFill>
                  <a:srgbClr val="3333CC"/>
                </a:solidFill>
              </a:rPr>
              <a:t>Ateş		</a:t>
            </a:r>
            <a:r>
              <a:rPr lang="tr-TR" sz="2000" smtClean="0"/>
              <a:t>	nadir		38-39°</a:t>
            </a:r>
          </a:p>
          <a:p>
            <a:pPr eaLnBrk="1" hangingPunct="1">
              <a:lnSpc>
                <a:spcPct val="90000"/>
              </a:lnSpc>
            </a:pPr>
            <a:r>
              <a:rPr lang="tr-TR" sz="2000" smtClean="0">
                <a:solidFill>
                  <a:srgbClr val="3333CC"/>
                </a:solidFill>
              </a:rPr>
              <a:t>Baş ağrısı</a:t>
            </a:r>
            <a:r>
              <a:rPr lang="tr-TR" sz="2000" smtClean="0"/>
              <a:t>		nadir		sürekli</a:t>
            </a:r>
          </a:p>
          <a:p>
            <a:pPr eaLnBrk="1" hangingPunct="1">
              <a:lnSpc>
                <a:spcPct val="90000"/>
              </a:lnSpc>
            </a:pPr>
            <a:r>
              <a:rPr lang="tr-TR" sz="2000" smtClean="0">
                <a:solidFill>
                  <a:srgbClr val="3333CC"/>
                </a:solidFill>
              </a:rPr>
              <a:t>Genel ağrı ve sızı</a:t>
            </a:r>
            <a:r>
              <a:rPr lang="tr-TR" sz="2000" smtClean="0"/>
              <a:t>	az		genellikle</a:t>
            </a:r>
          </a:p>
          <a:p>
            <a:pPr eaLnBrk="1" hangingPunct="1">
              <a:lnSpc>
                <a:spcPct val="90000"/>
              </a:lnSpc>
            </a:pPr>
            <a:r>
              <a:rPr lang="tr-TR" sz="2000" smtClean="0">
                <a:solidFill>
                  <a:srgbClr val="3333CC"/>
                </a:solidFill>
              </a:rPr>
              <a:t>Yorgunluk</a:t>
            </a:r>
            <a:r>
              <a:rPr lang="tr-TR" sz="2000" smtClean="0"/>
              <a:t>		hafif		2-3 hafta</a:t>
            </a:r>
          </a:p>
          <a:p>
            <a:pPr eaLnBrk="1" hangingPunct="1">
              <a:lnSpc>
                <a:spcPct val="90000"/>
              </a:lnSpc>
            </a:pPr>
            <a:r>
              <a:rPr lang="tr-TR" sz="2000" smtClean="0">
                <a:solidFill>
                  <a:srgbClr val="3333CC"/>
                </a:solidFill>
              </a:rPr>
              <a:t>Tıkalı burun	</a:t>
            </a:r>
            <a:r>
              <a:rPr lang="tr-TR" sz="2000" smtClean="0"/>
              <a:t>	genellikle	bazen</a:t>
            </a:r>
          </a:p>
          <a:p>
            <a:pPr eaLnBrk="1" hangingPunct="1">
              <a:lnSpc>
                <a:spcPct val="90000"/>
              </a:lnSpc>
            </a:pPr>
            <a:r>
              <a:rPr lang="tr-TR" sz="2000" smtClean="0">
                <a:solidFill>
                  <a:srgbClr val="3333CC"/>
                </a:solidFill>
              </a:rPr>
              <a:t>Aksırma</a:t>
            </a:r>
            <a:r>
              <a:rPr lang="tr-TR" sz="2000" smtClean="0"/>
              <a:t>		genellikle	bazen</a:t>
            </a:r>
          </a:p>
          <a:p>
            <a:pPr eaLnBrk="1" hangingPunct="1">
              <a:lnSpc>
                <a:spcPct val="90000"/>
              </a:lnSpc>
            </a:pPr>
            <a:r>
              <a:rPr lang="tr-TR" sz="2000" smtClean="0">
                <a:solidFill>
                  <a:srgbClr val="3333CC"/>
                </a:solidFill>
              </a:rPr>
              <a:t>Boğaz Ağrısı	</a:t>
            </a:r>
            <a:r>
              <a:rPr lang="tr-TR" sz="2000" smtClean="0"/>
              <a:t>	genellikle	bazen</a:t>
            </a:r>
          </a:p>
          <a:p>
            <a:pPr eaLnBrk="1" hangingPunct="1">
              <a:lnSpc>
                <a:spcPct val="90000"/>
              </a:lnSpc>
            </a:pPr>
            <a:r>
              <a:rPr lang="tr-TR" sz="2000" smtClean="0">
                <a:solidFill>
                  <a:srgbClr val="3333CC"/>
                </a:solidFill>
              </a:rPr>
              <a:t>Öksürük</a:t>
            </a:r>
            <a:r>
              <a:rPr lang="tr-TR" sz="2000" smtClean="0"/>
              <a:t>		nadir		genellikle</a:t>
            </a:r>
          </a:p>
          <a:p>
            <a:pPr eaLnBrk="1" hangingPunct="1">
              <a:lnSpc>
                <a:spcPct val="90000"/>
              </a:lnSpc>
            </a:pPr>
            <a:r>
              <a:rPr lang="tr-TR" sz="2000" smtClean="0">
                <a:solidFill>
                  <a:srgbClr val="3333CC"/>
                </a:solidFill>
              </a:rPr>
              <a:t>Komplikasyonları</a:t>
            </a:r>
            <a:r>
              <a:rPr lang="tr-TR" sz="2000" smtClean="0"/>
              <a:t>	</a:t>
            </a:r>
            <a:r>
              <a:rPr lang="tr-TR" sz="1600" smtClean="0"/>
              <a:t>Sinüzit ve kulak ağrısı	Bronşit,  zatürree</a:t>
            </a:r>
          </a:p>
          <a:p>
            <a:pPr eaLnBrk="1" hangingPunct="1">
              <a:lnSpc>
                <a:spcPct val="90000"/>
              </a:lnSpc>
            </a:pPr>
            <a:r>
              <a:rPr lang="tr-TR" sz="2000" smtClean="0">
                <a:solidFill>
                  <a:srgbClr val="3333CC"/>
                </a:solidFill>
              </a:rPr>
              <a:t>Engellemek</a:t>
            </a:r>
            <a:r>
              <a:rPr lang="tr-TR" sz="2000" smtClean="0"/>
              <a:t>		</a:t>
            </a:r>
            <a:r>
              <a:rPr lang="tr-TR" sz="1600" smtClean="0"/>
              <a:t>Hiç bir şey yapılamaz	Aşılama ve antiviral ilaçlar</a:t>
            </a:r>
          </a:p>
          <a:p>
            <a:pPr eaLnBrk="1" hangingPunct="1">
              <a:lnSpc>
                <a:spcPct val="90000"/>
              </a:lnSpc>
            </a:pPr>
            <a:r>
              <a:rPr lang="tr-TR" sz="2000" smtClean="0">
                <a:solidFill>
                  <a:srgbClr val="3333CC"/>
                </a:solidFill>
              </a:rPr>
              <a:t>Tedavi</a:t>
            </a:r>
            <a:r>
              <a:rPr lang="tr-TR" sz="2000" smtClean="0"/>
              <a:t>		</a:t>
            </a:r>
            <a:r>
              <a:rPr lang="tr-TR" sz="1600" smtClean="0"/>
              <a:t>Semptomatik 		İlk 48 saatte antiviral ve 						semptomatik</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r>
              <a:rPr lang="tr-TR" sz="4800" smtClean="0"/>
              <a:t>Gribin Komplikasyonları</a:t>
            </a:r>
          </a:p>
        </p:txBody>
      </p:sp>
      <p:sp>
        <p:nvSpPr>
          <p:cNvPr id="8195" name="Rectangle 3"/>
          <p:cNvSpPr>
            <a:spLocks noGrp="1" noChangeArrowheads="1"/>
          </p:cNvSpPr>
          <p:nvPr>
            <p:ph type="body" idx="1"/>
          </p:nvPr>
        </p:nvSpPr>
        <p:spPr/>
        <p:txBody>
          <a:bodyPr/>
          <a:lstStyle/>
          <a:p>
            <a:pPr eaLnBrk="1" hangingPunct="1"/>
            <a:r>
              <a:rPr lang="tr-TR" sz="3600" smtClean="0">
                <a:solidFill>
                  <a:srgbClr val="993366"/>
                </a:solidFill>
              </a:rPr>
              <a:t>Özellikle çocuklar ve yaşlılarda</a:t>
            </a:r>
            <a:r>
              <a:rPr lang="tr-TR" sz="3600" smtClean="0"/>
              <a:t> ikincil enfeksiyonlara zemin hazırlar.</a:t>
            </a:r>
          </a:p>
          <a:p>
            <a:pPr eaLnBrk="1" hangingPunct="1"/>
            <a:r>
              <a:rPr lang="tr-TR" sz="3600" smtClean="0"/>
              <a:t>Orta kulak iltihabı, zatürree, beyin zarı ve beyin dokusu enfeksiyonları</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tr-TR" sz="4800" smtClean="0"/>
              <a:t>Bulaşma</a:t>
            </a:r>
          </a:p>
        </p:txBody>
      </p:sp>
      <p:sp>
        <p:nvSpPr>
          <p:cNvPr id="9219" name="Rectangle 3"/>
          <p:cNvSpPr>
            <a:spLocks noGrp="1" noChangeArrowheads="1"/>
          </p:cNvSpPr>
          <p:nvPr>
            <p:ph type="body" idx="1"/>
          </p:nvPr>
        </p:nvSpPr>
        <p:spPr/>
        <p:txBody>
          <a:bodyPr/>
          <a:lstStyle/>
          <a:p>
            <a:pPr eaLnBrk="1" hangingPunct="1">
              <a:lnSpc>
                <a:spcPct val="90000"/>
              </a:lnSpc>
            </a:pPr>
            <a:r>
              <a:rPr lang="tr-TR" sz="2400" smtClean="0"/>
              <a:t>Influenza virüsü çok kolay ve hızlı bulaşır. Başlıca bulaşma yolları, </a:t>
            </a:r>
            <a:r>
              <a:rPr lang="tr-TR" sz="2400" smtClean="0">
                <a:solidFill>
                  <a:srgbClr val="FF3300"/>
                </a:solidFill>
              </a:rPr>
              <a:t>öksürük ve aksırıklar ile etrafa saçılan damlacıkların hava </a:t>
            </a:r>
            <a:r>
              <a:rPr lang="tr-TR" sz="2400" i="1" smtClean="0">
                <a:solidFill>
                  <a:srgbClr val="FF3300"/>
                </a:solidFill>
              </a:rPr>
              <a:t>yo</a:t>
            </a:r>
            <a:r>
              <a:rPr lang="tr-TR" sz="2400" smtClean="0">
                <a:solidFill>
                  <a:srgbClr val="FF3300"/>
                </a:solidFill>
              </a:rPr>
              <a:t>lu ile bulaşması, hasta kişiler ile direkt temas edilmesi ve hasta kişilerin ağız-burun akıntıları ile temas etmiş eşyalar</a:t>
            </a:r>
            <a:r>
              <a:rPr lang="tr-TR" sz="2400" smtClean="0"/>
              <a:t> ile bulaşmadır.</a:t>
            </a:r>
          </a:p>
          <a:p>
            <a:pPr eaLnBrk="1" hangingPunct="1">
              <a:lnSpc>
                <a:spcPct val="90000"/>
              </a:lnSpc>
            </a:pPr>
            <a:r>
              <a:rPr lang="tr-TR" sz="2400" smtClean="0"/>
              <a:t>Hasta kişilerden etrafa saçılan virüs parçacıklarının </a:t>
            </a:r>
            <a:r>
              <a:rPr lang="tr-TR" sz="2400" smtClean="0">
                <a:solidFill>
                  <a:srgbClr val="993366"/>
                </a:solidFill>
              </a:rPr>
              <a:t>havada asılı kalabilme yeteneğinde</a:t>
            </a:r>
            <a:r>
              <a:rPr lang="tr-TR" sz="2400" smtClean="0"/>
              <a:t> olması bulaşıcılığı daha da arttırmaktadır. Bu nedenle grip evde, iş yerinde, okullarda, kreşlerde, toplu</a:t>
            </a:r>
            <a:r>
              <a:rPr lang="tr-TR" sz="2400" i="1" smtClean="0"/>
              <a:t> </a:t>
            </a:r>
            <a:r>
              <a:rPr lang="tr-TR" sz="2400" smtClean="0"/>
              <a:t>taşım araçlarında çok kolaylıkla bulaşır.</a:t>
            </a:r>
          </a:p>
          <a:p>
            <a:pPr eaLnBrk="1" hangingPunct="1">
              <a:lnSpc>
                <a:spcPct val="90000"/>
              </a:lnSpc>
            </a:pPr>
            <a:r>
              <a:rPr lang="tr-TR" sz="2400" smtClean="0"/>
              <a:t>Mikrobu kapmış ancak henüz belirtileri başlamamış kişilerde yani hastalığın kuluçka süresince de bulaştırma mümkündür.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eaLnBrk="1" hangingPunct="1"/>
            <a:r>
              <a:rPr lang="tr-TR" sz="4800" smtClean="0"/>
              <a:t>İnfluenza Virüsü</a:t>
            </a:r>
          </a:p>
        </p:txBody>
      </p:sp>
      <p:sp>
        <p:nvSpPr>
          <p:cNvPr id="10243" name="Rectangle 3"/>
          <p:cNvSpPr>
            <a:spLocks noGrp="1" noChangeArrowheads="1"/>
          </p:cNvSpPr>
          <p:nvPr>
            <p:ph type="body" idx="1"/>
          </p:nvPr>
        </p:nvSpPr>
        <p:spPr/>
        <p:txBody>
          <a:bodyPr/>
          <a:lstStyle/>
          <a:p>
            <a:pPr eaLnBrk="1" hangingPunct="1">
              <a:lnSpc>
                <a:spcPct val="80000"/>
              </a:lnSpc>
            </a:pPr>
            <a:r>
              <a:rPr lang="tr-TR" sz="2400" smtClean="0"/>
              <a:t>İnsanlarda salgınlara neden olan iki tip Influenza virüsü : </a:t>
            </a:r>
            <a:r>
              <a:rPr lang="tr-TR" sz="2400" smtClean="0">
                <a:solidFill>
                  <a:srgbClr val="CC6600"/>
                </a:solidFill>
              </a:rPr>
              <a:t>Influenza A ve B. </a:t>
            </a:r>
          </a:p>
          <a:p>
            <a:pPr eaLnBrk="1" hangingPunct="1">
              <a:lnSpc>
                <a:spcPct val="80000"/>
              </a:lnSpc>
            </a:pPr>
            <a:r>
              <a:rPr lang="tr-TR" sz="2400" smtClean="0"/>
              <a:t>Influenza A virüsü, taşıdığı Hemaglutinin ve Neuroaminidase yüzey antijenleri temelinde farklı alt tiplere ayrılırlar. Influenza B virüsü ise alt tiplere ayrılmaz. </a:t>
            </a:r>
          </a:p>
          <a:p>
            <a:pPr eaLnBrk="1" hangingPunct="1">
              <a:lnSpc>
                <a:spcPct val="80000"/>
              </a:lnSpc>
            </a:pPr>
            <a:r>
              <a:rPr lang="tr-TR" sz="2400" smtClean="0"/>
              <a:t>1977 yılından bu yana, Influenza A(H1N1), İnfluenza A(H3N2) ve İnfluenza B virüsleri global olarak sirküle olmaktadır. </a:t>
            </a:r>
          </a:p>
          <a:p>
            <a:pPr eaLnBrk="1" hangingPunct="1">
              <a:lnSpc>
                <a:spcPct val="80000"/>
              </a:lnSpc>
            </a:pPr>
            <a:r>
              <a:rPr lang="tr-TR" sz="2400" smtClean="0"/>
              <a:t>2001 yılında, Influenza A(H1 N2) virüsü, İnfluenza A(H1N 1), Influenza A(H3N2)' nin genetik karışımından ortaya çıkmış ve global sirkülasyona başlamıştır. </a:t>
            </a:r>
          </a:p>
          <a:p>
            <a:pPr eaLnBrk="1" hangingPunct="1">
              <a:lnSpc>
                <a:spcPct val="80000"/>
              </a:lnSpc>
            </a:pPr>
            <a:r>
              <a:rPr lang="tr-TR" sz="2400" smtClean="0"/>
              <a:t>Yeni Influenza virüs tipleri, </a:t>
            </a:r>
            <a:r>
              <a:rPr lang="tr-TR" sz="2400" smtClean="0">
                <a:solidFill>
                  <a:srgbClr val="3333CC"/>
                </a:solidFill>
              </a:rPr>
              <a:t>sık antijenik değişim, genetik mutasyon ve viral replikasyonlar</a:t>
            </a:r>
            <a:r>
              <a:rPr lang="tr-TR" sz="2400" smtClean="0"/>
              <a:t> sonucu ortaya çıkarlar. Ayrıca, sık antijenik varyant gelişimi mevsimsel epidemiler için virolojik taban hazırlar.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eaLnBrk="1" hangingPunct="1"/>
            <a:r>
              <a:rPr lang="tr-TR" sz="4800" smtClean="0"/>
              <a:t>İnfluenza Virüsü</a:t>
            </a:r>
          </a:p>
        </p:txBody>
      </p:sp>
      <p:sp>
        <p:nvSpPr>
          <p:cNvPr id="11267" name="Rectangle 3"/>
          <p:cNvSpPr>
            <a:spLocks noGrp="1" noChangeArrowheads="1"/>
          </p:cNvSpPr>
          <p:nvPr>
            <p:ph type="body" idx="1"/>
          </p:nvPr>
        </p:nvSpPr>
        <p:spPr/>
        <p:txBody>
          <a:bodyPr/>
          <a:lstStyle/>
          <a:p>
            <a:pPr eaLnBrk="1" hangingPunct="1"/>
            <a:r>
              <a:rPr lang="tr-TR" smtClean="0"/>
              <a:t>Influenza virüslerinin subtiplerinden herhangi bir tipine karşı elde edilen bağışıklık spesifik bir durum olup, diğer tiplere karşı bağışıklık geliştirmez.</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iligran">
  <a:themeElements>
    <a:clrScheme name="Filigra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Filigran">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ligra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Filigran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Filigran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Filigran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Filigran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Filigran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Filigran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Filigran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Filigran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Watermark</Template>
  <TotalTime>225</TotalTime>
  <Words>1476</Words>
  <Application>Microsoft Office PowerPoint</Application>
  <PresentationFormat>Ekran Gösterisi (4:3)</PresentationFormat>
  <Paragraphs>116</Paragraphs>
  <Slides>26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26</vt:i4>
      </vt:variant>
    </vt:vector>
  </HeadingPairs>
  <TitlesOfParts>
    <vt:vector size="31" baseType="lpstr">
      <vt:lpstr>Arial</vt:lpstr>
      <vt:lpstr>Wingdings</vt:lpstr>
      <vt:lpstr>Calibri</vt:lpstr>
      <vt:lpstr>Times New Roman</vt:lpstr>
      <vt:lpstr>Filigran</vt:lpstr>
      <vt:lpstr>GRİP      (İnfluenza)</vt:lpstr>
      <vt:lpstr>GRİP</vt:lpstr>
      <vt:lpstr>GRİP</vt:lpstr>
      <vt:lpstr>GRİP VE NEZLE FARKLI HASTALIKLARDIR!</vt:lpstr>
      <vt:lpstr>Nezle - Grip ayırımı</vt:lpstr>
      <vt:lpstr>Gribin Komplikasyonları</vt:lpstr>
      <vt:lpstr>Bulaşma</vt:lpstr>
      <vt:lpstr>İnfluenza Virüsü</vt:lpstr>
      <vt:lpstr>İnfluenza Virüsü</vt:lpstr>
      <vt:lpstr>İnfluenzanın klinik bulgu ve semptomları</vt:lpstr>
      <vt:lpstr>İnfluenzanın klinik bulgu ve semptomları</vt:lpstr>
      <vt:lpstr>Influenza nedenli ölüm ve hastaneye yatış</vt:lpstr>
      <vt:lpstr>İnfluenza kontrolünde seçenekler</vt:lpstr>
      <vt:lpstr>İnaktive aşı</vt:lpstr>
      <vt:lpstr>İnaktive İnfluenza aşısının içeriği </vt:lpstr>
      <vt:lpstr>İnaktive Influenza aşısının etkisi </vt:lpstr>
      <vt:lpstr>İnaktive İnfluenza aşısının etkisi</vt:lpstr>
      <vt:lpstr>Komplikasyonlar için riskli olan kişiler mutlaka aşılanmalıdırlar: </vt:lpstr>
      <vt:lpstr>Yüksek riskli kişilere Influenza bulaştırabilecek kişiler </vt:lpstr>
      <vt:lpstr>Özel grupların aşılanmaları </vt:lpstr>
      <vt:lpstr>Aşılanması önerilmeyen kişiler </vt:lpstr>
      <vt:lpstr>İnaktive İnfluenza aşısının uygulanma zamanı </vt:lpstr>
      <vt:lpstr>İnaktive İnfluenza aşısının uygulanma zamanı</vt:lpstr>
      <vt:lpstr>Dozaj ve uygulama yolu </vt:lpstr>
      <vt:lpstr>Yan etkiler ve istenmeyen reaksiyonlar</vt:lpstr>
      <vt:lpstr>Tedavi</vt:lpstr>
    </vt:vector>
  </TitlesOfParts>
  <Company>ssb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GRİP (İnfluenza)</dc:title>
  <dc:creator>13 nolu so</dc:creator>
  <cp:lastModifiedBy>lg</cp:lastModifiedBy>
  <cp:revision>37</cp:revision>
  <dcterms:created xsi:type="dcterms:W3CDTF">2003-10-22T14:05:29Z</dcterms:created>
  <dcterms:modified xsi:type="dcterms:W3CDTF">2012-06-17T19:01:05Z</dcterms:modified>
</cp:coreProperties>
</file>